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72" r:id="rId13"/>
    <p:sldId id="275" r:id="rId14"/>
    <p:sldId id="268" r:id="rId15"/>
    <p:sldId id="269" r:id="rId16"/>
    <p:sldId id="274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Burst My Bubble" pitchFamily="2" charset="0"/>
      <p:regular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Bell MT" pitchFamily="18" charset="0"/>
      <p:regular r:id="rId28"/>
      <p:bold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660"/>
  </p:normalViewPr>
  <p:slideViewPr>
    <p:cSldViewPr>
      <p:cViewPr>
        <p:scale>
          <a:sx n="70" d="100"/>
          <a:sy n="70" d="100"/>
        </p:scale>
        <p:origin x="-117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A53E3-66A1-4DE5-9FB7-C5D84A20B123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213F-463D-46BE-9A04-B8C25C1DD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2213F-463D-46BE-9A04-B8C25C1DD2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/>
          </a:bodyPr>
          <a:lstStyle/>
          <a:p>
            <a:r>
              <a:rPr lang="en-US" b="1" dirty="0" smtClean="0"/>
              <a:t>Counting Large Distances</a:t>
            </a:r>
            <a:br>
              <a:rPr lang="en-US" b="1" dirty="0" smtClean="0"/>
            </a:br>
            <a:r>
              <a:rPr lang="en-US" b="1" dirty="0" smtClean="0"/>
              <a:t>in Convex Polygons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 Computational Approach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Filip</a:t>
            </a:r>
            <a:r>
              <a:rPr lang="en-US" dirty="0" smtClean="0"/>
              <a:t> </a:t>
            </a:r>
            <a:r>
              <a:rPr lang="en-US" dirty="0" err="1" smtClean="0"/>
              <a:t>Morić</a:t>
            </a:r>
            <a:r>
              <a:rPr lang="en-US" dirty="0" smtClean="0"/>
              <a:t> and David Pritchard, EPFL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August 30, </a:t>
            </a:r>
            <a:r>
              <a:rPr lang="en-US" dirty="0" err="1" smtClean="0"/>
              <a:t>EuroComb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Finite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a finite computer-based exhaustive search prove the “Computer’s Lemma”?</a:t>
            </a:r>
          </a:p>
          <a:p>
            <a:pPr lvl="1"/>
            <a:r>
              <a:rPr lang="en-US" dirty="0" smtClean="0"/>
              <a:t>Pertains to d</a:t>
            </a:r>
            <a:r>
              <a:rPr lang="en-US" baseline="-25000" dirty="0" smtClean="0"/>
              <a:t>2</a:t>
            </a:r>
            <a:r>
              <a:rPr lang="en-US" dirty="0" smtClean="0"/>
              <a:t>’s in up to 4 consecutive levels</a:t>
            </a:r>
          </a:p>
          <a:p>
            <a:pPr lvl="1">
              <a:buNone/>
            </a:pPr>
            <a:r>
              <a:rPr lang="en-US" dirty="0" smtClean="0"/>
              <a:t>By </a:t>
            </a:r>
            <a:r>
              <a:rPr lang="en-US" b="1" dirty="0" smtClean="0"/>
              <a:t>Long Pair Lemma</a:t>
            </a:r>
            <a:r>
              <a:rPr lang="en-US" dirty="0" smtClean="0"/>
              <a:t>, any two d</a:t>
            </a:r>
            <a:r>
              <a:rPr lang="en-US" baseline="-25000" dirty="0" smtClean="0"/>
              <a:t>2</a:t>
            </a:r>
            <a:r>
              <a:rPr lang="en-US" dirty="0" smtClean="0"/>
              <a:t>’s cross,</a:t>
            </a:r>
            <a:br>
              <a:rPr lang="en-US" dirty="0" smtClean="0"/>
            </a:br>
            <a:r>
              <a:rPr lang="en-US" dirty="0" smtClean="0"/>
              <a:t>or are next-to-adjacent (on one side)</a:t>
            </a:r>
          </a:p>
          <a:p>
            <a:pPr lvl="1">
              <a:buNone/>
            </a:pPr>
            <a:r>
              <a:rPr lang="en-US" dirty="0" smtClean="0"/>
              <a:t>So any two d</a:t>
            </a:r>
            <a:r>
              <a:rPr lang="en-US" baseline="-25000" dirty="0" smtClean="0"/>
              <a:t>2</a:t>
            </a:r>
            <a:r>
              <a:rPr lang="en-US" dirty="0" smtClean="0"/>
              <a:t>’s in levels {q,…,q+3} have</a:t>
            </a:r>
            <a:br>
              <a:rPr lang="en-US" dirty="0" smtClean="0"/>
            </a:br>
            <a:r>
              <a:rPr lang="en-US" dirty="0" smtClean="0"/>
              <a:t>≤ 4 vertices between them on </a:t>
            </a:r>
            <a:r>
              <a:rPr lang="en-US" i="1" dirty="0" smtClean="0"/>
              <a:t>both</a:t>
            </a:r>
            <a:r>
              <a:rPr lang="en-US" dirty="0" smtClean="0"/>
              <a:t> sides</a:t>
            </a:r>
          </a:p>
          <a:p>
            <a:pPr lvl="1">
              <a:buNone/>
            </a:pPr>
            <a:r>
              <a:rPr lang="en-US" dirty="0" smtClean="0"/>
              <a:t>So </a:t>
            </a:r>
            <a:r>
              <a:rPr lang="en-US" i="1" dirty="0" smtClean="0"/>
              <a:t>all</a:t>
            </a:r>
            <a:r>
              <a:rPr lang="en-US" dirty="0" smtClean="0"/>
              <a:t> d</a:t>
            </a:r>
            <a:r>
              <a:rPr lang="en-US" baseline="-25000" dirty="0" smtClean="0"/>
              <a:t>2</a:t>
            </a:r>
            <a:r>
              <a:rPr lang="en-US" dirty="0" smtClean="0"/>
              <a:t>’s in these levels fit in a bipartite</a:t>
            </a:r>
            <a:br>
              <a:rPr lang="en-US" dirty="0" smtClean="0"/>
            </a:br>
            <a:r>
              <a:rPr lang="en-US" dirty="0" smtClean="0"/>
              <a:t>graph w/6 consecutive nodes per side</a:t>
            </a:r>
          </a:p>
        </p:txBody>
      </p:sp>
      <p:sp>
        <p:nvSpPr>
          <p:cNvPr id="9" name="Oval 8"/>
          <p:cNvSpPr/>
          <p:nvPr/>
        </p:nvSpPr>
        <p:spPr>
          <a:xfrm rot="5400000">
            <a:off x="7391400" y="3429000"/>
            <a:ext cx="137571" cy="1375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7391400" y="5638800"/>
            <a:ext cx="137571" cy="1375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8153400" y="5638800"/>
            <a:ext cx="137571" cy="1375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8763000" y="3429000"/>
            <a:ext cx="137571" cy="1375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6"/>
            <a:endCxn id="10" idx="2"/>
          </p:cNvCxnSpPr>
          <p:nvPr/>
        </p:nvCxnSpPr>
        <p:spPr>
          <a:xfrm rot="5400000">
            <a:off x="6424071" y="4602685"/>
            <a:ext cx="2072229" cy="0"/>
          </a:xfrm>
          <a:prstGeom prst="line">
            <a:avLst/>
          </a:prstGeom>
          <a:ln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1" idx="2"/>
          </p:cNvCxnSpPr>
          <p:nvPr/>
        </p:nvCxnSpPr>
        <p:spPr>
          <a:xfrm rot="5400000">
            <a:off x="7490871" y="4297885"/>
            <a:ext cx="2072229" cy="609600"/>
          </a:xfrm>
          <a:prstGeom prst="line">
            <a:avLst/>
          </a:prstGeom>
          <a:ln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5400000">
            <a:off x="7772400" y="5715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5400000">
            <a:off x="7696200" y="32004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5400000">
            <a:off x="8229600" y="3124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5400000">
            <a:off x="8458200" y="32004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5400000">
            <a:off x="7924800" y="3124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400000">
            <a:off x="8458200" y="5638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5400000">
            <a:off x="8763000" y="5638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5400000">
            <a:off x="7086600" y="55626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3" idx="6"/>
            <a:endCxn id="26" idx="2"/>
          </p:cNvCxnSpPr>
          <p:nvPr/>
        </p:nvCxnSpPr>
        <p:spPr>
          <a:xfrm rot="16200000" flipH="1">
            <a:off x="7086600" y="4191000"/>
            <a:ext cx="2362200" cy="533400"/>
          </a:xfrm>
          <a:prstGeom prst="line">
            <a:avLst/>
          </a:prstGeom>
          <a:ln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5"/>
            <a:endCxn id="29" idx="2"/>
          </p:cNvCxnSpPr>
          <p:nvPr/>
        </p:nvCxnSpPr>
        <p:spPr>
          <a:xfrm rot="10800000" flipV="1">
            <a:off x="7162800" y="3254282"/>
            <a:ext cx="1089118" cy="2308318"/>
          </a:xfrm>
          <a:prstGeom prst="line">
            <a:avLst/>
          </a:prstGeom>
          <a:ln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Ingredients: Geometric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 inequality applied to pairs</a:t>
            </a:r>
          </a:p>
          <a:p>
            <a:r>
              <a:rPr lang="en-US" dirty="0" smtClean="0"/>
              <a:t>Long Pair Lemma</a:t>
            </a:r>
          </a:p>
          <a:p>
            <a:r>
              <a:rPr lang="en-US" dirty="0" smtClean="0"/>
              <a:t>Altman 1963: </a:t>
            </a:r>
            <a:br>
              <a:rPr lang="en-US" dirty="0" smtClean="0"/>
            </a:br>
            <a:r>
              <a:rPr lang="en-US" dirty="0" smtClean="0"/>
              <a:t>	if |</a:t>
            </a:r>
            <a:r>
              <a:rPr lang="en-US" dirty="0" err="1" smtClean="0"/>
              <a:t>af</a:t>
            </a:r>
            <a:r>
              <a:rPr lang="en-US" dirty="0" smtClean="0"/>
              <a:t>| ≥ max{ |ad|, |</a:t>
            </a:r>
            <a:r>
              <a:rPr lang="en-US" dirty="0" err="1" smtClean="0"/>
              <a:t>cf</a:t>
            </a:r>
            <a:r>
              <a:rPr lang="en-US" dirty="0" smtClean="0"/>
              <a:t>| },</a:t>
            </a:r>
            <a:br>
              <a:rPr lang="en-US" dirty="0" smtClean="0"/>
            </a:br>
            <a:r>
              <a:rPr lang="en-US" dirty="0" smtClean="0"/>
              <a:t>	then |be| &gt; min {|</a:t>
            </a:r>
            <a:r>
              <a:rPr lang="en-US" dirty="0" err="1" smtClean="0"/>
              <a:t>bd</a:t>
            </a:r>
            <a:r>
              <a:rPr lang="en-US" dirty="0" smtClean="0"/>
              <a:t>|, |</a:t>
            </a:r>
            <a:r>
              <a:rPr lang="en-US" dirty="0" err="1" smtClean="0"/>
              <a:t>ce</a:t>
            </a:r>
            <a:r>
              <a:rPr lang="en-US" dirty="0" smtClean="0"/>
              <a:t>|}.</a:t>
            </a:r>
          </a:p>
          <a:p>
            <a:pPr lvl="1"/>
            <a:r>
              <a:rPr lang="en-US" dirty="0" smtClean="0"/>
              <a:t>Not intuitive why it is useful, but</a:t>
            </a:r>
            <a:br>
              <a:rPr lang="en-US" dirty="0" smtClean="0"/>
            </a:br>
            <a:r>
              <a:rPr lang="en-US" dirty="0" smtClean="0"/>
              <a:t>without it, weaker results are obtained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000" y="35052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467600" y="34290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305800" y="4038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934200" y="587758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867000" y="595378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305800" y="54102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 rot="3947878">
            <a:off x="7196566" y="396328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3947878">
            <a:off x="7606556" y="39461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3947878">
            <a:off x="8196951" y="451617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3947878">
            <a:off x="7220029" y="587423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947878">
            <a:off x="7831501" y="593357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3947878">
            <a:off x="8224302" y="5506392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0" idx="5"/>
            <a:endCxn id="23" idx="2"/>
          </p:cNvCxnSpPr>
          <p:nvPr/>
        </p:nvCxnSpPr>
        <p:spPr>
          <a:xfrm rot="9347878" flipV="1">
            <a:off x="6901291" y="4184566"/>
            <a:ext cx="708118" cy="1622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7"/>
            <a:endCxn id="25" idx="3"/>
          </p:cNvCxnSpPr>
          <p:nvPr/>
        </p:nvCxnSpPr>
        <p:spPr>
          <a:xfrm>
            <a:off x="7344001" y="4066545"/>
            <a:ext cx="885266" cy="1488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5"/>
            <a:endCxn id="24" idx="2"/>
          </p:cNvCxnSpPr>
          <p:nvPr/>
        </p:nvCxnSpPr>
        <p:spPr>
          <a:xfrm rot="10800000" flipH="1" flipV="1">
            <a:off x="7655698" y="4093534"/>
            <a:ext cx="220763" cy="1846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6"/>
            <a:endCxn id="25" idx="2"/>
          </p:cNvCxnSpPr>
          <p:nvPr/>
        </p:nvCxnSpPr>
        <p:spPr>
          <a:xfrm rot="16200000" flipH="1">
            <a:off x="7280985" y="4524812"/>
            <a:ext cx="1421288" cy="555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2" idx="4"/>
            <a:endCxn id="23" idx="1"/>
          </p:cNvCxnSpPr>
          <p:nvPr/>
        </p:nvCxnSpPr>
        <p:spPr>
          <a:xfrm rot="10800000" flipV="1">
            <a:off x="7323287" y="4623609"/>
            <a:ext cx="880363" cy="1255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2" idx="5"/>
            <a:endCxn id="24" idx="1"/>
          </p:cNvCxnSpPr>
          <p:nvPr/>
        </p:nvCxnSpPr>
        <p:spPr>
          <a:xfrm rot="10800000" flipV="1">
            <a:off x="7934758" y="4663605"/>
            <a:ext cx="311336" cy="1274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143000" y="3352800"/>
            <a:ext cx="5181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629400" y="1295400"/>
            <a:ext cx="457200" cy="1496291"/>
            <a:chOff x="4038600" y="3832318"/>
            <a:chExt cx="838200" cy="2743200"/>
          </a:xfrm>
        </p:grpSpPr>
        <p:sp>
          <p:nvSpPr>
            <p:cNvPr id="35" name="Oval 34"/>
            <p:cNvSpPr/>
            <p:nvPr/>
          </p:nvSpPr>
          <p:spPr>
            <a:xfrm rot="5400000">
              <a:off x="4038600" y="6423118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4724400" y="3908518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191000" y="3832318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4724400" y="6346918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8" idx="6"/>
              <a:endCxn id="40" idx="2"/>
            </p:cNvCxnSpPr>
            <p:nvPr/>
          </p:nvCxnSpPr>
          <p:spPr>
            <a:xfrm rot="16200000" flipH="1">
              <a:off x="3352800" y="4899118"/>
              <a:ext cx="2362200" cy="533400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5"/>
              <a:endCxn id="35" idx="2"/>
            </p:cNvCxnSpPr>
            <p:nvPr/>
          </p:nvCxnSpPr>
          <p:spPr>
            <a:xfrm rot="10800000" flipV="1">
              <a:off x="4114800" y="4038600"/>
              <a:ext cx="631918" cy="2384518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8" idx="5"/>
              <a:endCxn id="35" idx="3"/>
            </p:cNvCxnSpPr>
            <p:nvPr/>
          </p:nvCxnSpPr>
          <p:spPr>
            <a:xfrm rot="10800000" flipV="1">
              <a:off x="4060918" y="3962400"/>
              <a:ext cx="152400" cy="2483036"/>
            </a:xfrm>
            <a:prstGeom prst="line">
              <a:avLst/>
            </a:prstGeom>
            <a:ln>
              <a:solidFill>
                <a:srgbClr val="0070C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7"/>
              <a:endCxn id="40" idx="2"/>
            </p:cNvCxnSpPr>
            <p:nvPr/>
          </p:nvCxnSpPr>
          <p:spPr>
            <a:xfrm flipH="1">
              <a:off x="4800600" y="4038600"/>
              <a:ext cx="53882" cy="2308318"/>
            </a:xfrm>
            <a:prstGeom prst="line">
              <a:avLst/>
            </a:prstGeom>
            <a:ln>
              <a:solidFill>
                <a:srgbClr val="0070C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Burst My Bubble" pitchFamily="2" charset="0"/>
              </a:rPr>
              <a:t>Recipe for a Computer Search</a:t>
            </a:r>
            <a:br>
              <a:rPr lang="en-US" sz="5400" dirty="0" smtClean="0">
                <a:latin typeface="Burst My Bubble" pitchFamily="2" charset="0"/>
              </a:rPr>
            </a:br>
            <a:r>
              <a:rPr lang="en-US" sz="4000" dirty="0" smtClean="0">
                <a:latin typeface="Burst My Bubble" pitchFamily="2" charset="0"/>
              </a:rPr>
              <a:t>(in Java)</a:t>
            </a:r>
            <a:endParaRPr lang="en-US" sz="4000" dirty="0">
              <a:latin typeface="Burst My Bubbl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latin typeface="Burst My Bubble" pitchFamily="2" charset="0"/>
              </a:rPr>
              <a:t>2 consecutive disjoint intervals of points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Burst My Bubble" pitchFamily="2" charset="0"/>
              </a:rPr>
              <a:t>store the possible distance {d</a:t>
            </a:r>
            <a:r>
              <a:rPr lang="en-US" sz="3600" baseline="-25000" dirty="0" smtClean="0">
                <a:latin typeface="Burst My Bubble" pitchFamily="2" charset="0"/>
              </a:rPr>
              <a:t>1</a:t>
            </a:r>
            <a:r>
              <a:rPr lang="en-US" sz="3600" dirty="0" smtClean="0">
                <a:latin typeface="Burst My Bubble" pitchFamily="2" charset="0"/>
              </a:rPr>
              <a:t>, d</a:t>
            </a:r>
            <a:r>
              <a:rPr lang="en-US" sz="3600" baseline="-25000" dirty="0" smtClean="0">
                <a:latin typeface="Burst My Bubble" pitchFamily="2" charset="0"/>
              </a:rPr>
              <a:t>2</a:t>
            </a:r>
            <a:r>
              <a:rPr lang="en-US" sz="3600" dirty="0" smtClean="0">
                <a:latin typeface="Burst My Bubble" pitchFamily="2" charset="0"/>
              </a:rPr>
              <a:t>, </a:t>
            </a:r>
            <a:r>
              <a:rPr lang="en-US" sz="3600" dirty="0" smtClean="0">
                <a:latin typeface="Arial Narrow" pitchFamily="34" charset="0"/>
              </a:rPr>
              <a:t>…</a:t>
            </a:r>
            <a:r>
              <a:rPr lang="en-US" sz="3600" dirty="0" smtClean="0">
                <a:latin typeface="Burst My Bubble" pitchFamily="2" charset="0"/>
              </a:rPr>
              <a:t>, </a:t>
            </a:r>
            <a:r>
              <a:rPr lang="en-US" sz="3600" dirty="0" err="1" smtClean="0">
                <a:latin typeface="Burst My Bubble" pitchFamily="2" charset="0"/>
              </a:rPr>
              <a:t>d</a:t>
            </a:r>
            <a:r>
              <a:rPr lang="en-US" sz="3600" baseline="-25000" dirty="0" err="1" smtClean="0">
                <a:latin typeface="Burst My Bubble" pitchFamily="2" charset="0"/>
              </a:rPr>
              <a:t>k</a:t>
            </a:r>
            <a:r>
              <a:rPr lang="en-US" sz="3600" dirty="0" smtClean="0">
                <a:latin typeface="Burst My Bubble" pitchFamily="2" charset="0"/>
              </a:rPr>
              <a:t>, &lt;</a:t>
            </a:r>
            <a:r>
              <a:rPr lang="en-US" sz="3600" dirty="0" err="1" smtClean="0">
                <a:latin typeface="Burst My Bubble" pitchFamily="2" charset="0"/>
              </a:rPr>
              <a:t>d</a:t>
            </a:r>
            <a:r>
              <a:rPr lang="en-US" sz="3600" baseline="-25000" dirty="0" err="1" smtClean="0">
                <a:latin typeface="Burst My Bubble" pitchFamily="2" charset="0"/>
              </a:rPr>
              <a:t>k</a:t>
            </a:r>
            <a:r>
              <a:rPr lang="en-US" sz="3600" dirty="0" smtClean="0">
                <a:latin typeface="Burst My Bubble" pitchFamily="2" charset="0"/>
              </a:rPr>
              <a:t>} of each edge hitting both intervals, 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Burst My Bubble" pitchFamily="2" charset="0"/>
              </a:rPr>
              <a:t>use the geometric facts to skip impossible configurations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Burst My Bubble" pitchFamily="2" charset="0"/>
              </a:rPr>
              <a:t>iterative approach </a:t>
            </a:r>
            <a:r>
              <a:rPr lang="en-US" sz="3600" dirty="0" smtClean="0">
                <a:latin typeface="Bell MT" pitchFamily="18" charset="0"/>
                <a:cs typeface="Arial" pitchFamily="34" charset="0"/>
              </a:rPr>
              <a:t>—</a:t>
            </a:r>
            <a:r>
              <a:rPr lang="en-US" sz="3600" dirty="0" smtClean="0">
                <a:latin typeface="Burst My Bubble" pitchFamily="2" charset="0"/>
              </a:rPr>
              <a:t> start with small configurations, grow until no more </a:t>
            </a:r>
            <a:r>
              <a:rPr lang="en-US" sz="3600" dirty="0" err="1" smtClean="0">
                <a:latin typeface="Burst My Bubble" pitchFamily="2" charset="0"/>
              </a:rPr>
              <a:t>d</a:t>
            </a:r>
            <a:r>
              <a:rPr lang="en-US" sz="3600" baseline="-25000" dirty="0" err="1" smtClean="0">
                <a:latin typeface="Burst My Bubble" pitchFamily="2" charset="0"/>
              </a:rPr>
              <a:t>k</a:t>
            </a:r>
            <a:r>
              <a:rPr lang="en-US" sz="3600" dirty="0" smtClean="0">
                <a:latin typeface="Burst My Bubble" pitchFamily="2" charset="0"/>
              </a:rPr>
              <a:t> can occur</a:t>
            </a:r>
            <a:endParaRPr lang="en-US" sz="3600" dirty="0">
              <a:latin typeface="Burst My Bubble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Step of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|</a:t>
            </a:r>
            <a:r>
              <a:rPr lang="en-US" dirty="0" err="1" smtClean="0"/>
              <a:t>tb</a:t>
            </a:r>
            <a:r>
              <a:rPr lang="en-US" dirty="0" smtClean="0"/>
              <a:t>’|+|</a:t>
            </a:r>
            <a:r>
              <a:rPr lang="en-US" dirty="0" err="1" smtClean="0"/>
              <a:t>t’b</a:t>
            </a:r>
            <a:r>
              <a:rPr lang="en-US" dirty="0" smtClean="0"/>
              <a:t>| &gt; |</a:t>
            </a:r>
            <a:r>
              <a:rPr lang="en-US" dirty="0" err="1" smtClean="0"/>
              <a:t>tb</a:t>
            </a:r>
            <a:r>
              <a:rPr lang="en-US" dirty="0" smtClean="0"/>
              <a:t>|+|</a:t>
            </a:r>
            <a:r>
              <a:rPr lang="en-US" dirty="0" err="1" smtClean="0"/>
              <a:t>t’b</a:t>
            </a:r>
            <a:r>
              <a:rPr lang="en-US" dirty="0" smtClean="0"/>
              <a:t>’|</a:t>
            </a:r>
          </a:p>
          <a:p>
            <a:r>
              <a:rPr lang="en-US" dirty="0" smtClean="0"/>
              <a:t>RHS = 2d</a:t>
            </a:r>
            <a:r>
              <a:rPr lang="en-US" baseline="-25000" dirty="0" smtClean="0"/>
              <a:t>2</a:t>
            </a:r>
            <a:r>
              <a:rPr lang="en-US" dirty="0" smtClean="0"/>
              <a:t>, and |</a:t>
            </a:r>
            <a:r>
              <a:rPr lang="en-US" dirty="0" err="1" smtClean="0"/>
              <a:t>t’b</a:t>
            </a:r>
            <a:r>
              <a:rPr lang="en-US" dirty="0" smtClean="0"/>
              <a:t>| ≤ d</a:t>
            </a:r>
            <a:r>
              <a:rPr lang="en-US" baseline="-25000" dirty="0" smtClean="0"/>
              <a:t>2</a:t>
            </a:r>
            <a:r>
              <a:rPr lang="en-US" dirty="0" smtClean="0"/>
              <a:t>, so |</a:t>
            </a:r>
            <a:r>
              <a:rPr lang="en-US" dirty="0" err="1" smtClean="0"/>
              <a:t>tb</a:t>
            </a:r>
            <a:r>
              <a:rPr lang="en-US" dirty="0" smtClean="0"/>
              <a:t>’| &gt; 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" name="Oval 4"/>
          <p:cNvSpPr/>
          <p:nvPr/>
        </p:nvSpPr>
        <p:spPr>
          <a:xfrm rot="5400000">
            <a:off x="1219200" y="2514600"/>
            <a:ext cx="137571" cy="13757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3048000" y="2514600"/>
            <a:ext cx="137571" cy="13757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1524000" y="2286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2209800" y="2209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2514600" y="2286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1905000" y="2209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1066800" y="2743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3276600" y="2743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 flipV="1">
            <a:off x="1219200" y="4495800"/>
            <a:ext cx="2362200" cy="685800"/>
            <a:chOff x="914400" y="4114800"/>
            <a:chExt cx="2362200" cy="685800"/>
          </a:xfrm>
        </p:grpSpPr>
        <p:sp>
          <p:nvSpPr>
            <p:cNvPr id="13" name="Oval 12"/>
            <p:cNvSpPr/>
            <p:nvPr/>
          </p:nvSpPr>
          <p:spPr>
            <a:xfrm rot="5400000">
              <a:off x="1066800" y="4419600"/>
              <a:ext cx="137571" cy="13757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2895600" y="4419600"/>
              <a:ext cx="137571" cy="13757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5400000">
              <a:off x="1371600" y="4191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5400000">
              <a:off x="2057400" y="41148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2362200" y="4191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1752600" y="41148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914400" y="46482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3124200" y="46482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>
            <a:stCxn id="5" idx="6"/>
          </p:cNvCxnSpPr>
          <p:nvPr/>
        </p:nvCxnSpPr>
        <p:spPr>
          <a:xfrm rot="16200000" flipH="1">
            <a:off x="320656" y="3619500"/>
            <a:ext cx="2087058" cy="152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7"/>
          </p:cNvCxnSpPr>
          <p:nvPr/>
        </p:nvCxnSpPr>
        <p:spPr>
          <a:xfrm>
            <a:off x="1336624" y="2632024"/>
            <a:ext cx="1883923" cy="21273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5"/>
          </p:cNvCxnSpPr>
          <p:nvPr/>
        </p:nvCxnSpPr>
        <p:spPr>
          <a:xfrm rot="10800000" flipV="1">
            <a:off x="1489025" y="2632024"/>
            <a:ext cx="1579123" cy="2127352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6"/>
          </p:cNvCxnSpPr>
          <p:nvPr/>
        </p:nvCxnSpPr>
        <p:spPr>
          <a:xfrm rot="16200000" flipH="1">
            <a:off x="2149456" y="3619500"/>
            <a:ext cx="2087058" cy="152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82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}</a:t>
            </a:r>
            <a:endParaRPr lang="en-US" sz="2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124200" y="3429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}</a:t>
            </a:r>
            <a:endParaRPr lang="en-US" sz="2400" baseline="-25000" dirty="0"/>
          </a:p>
        </p:txBody>
      </p:sp>
      <p:sp>
        <p:nvSpPr>
          <p:cNvPr id="37" name="TextBox 36"/>
          <p:cNvSpPr txBox="1"/>
          <p:nvPr/>
        </p:nvSpPr>
        <p:spPr>
          <a:xfrm rot="2930055">
            <a:off x="1193804" y="298152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&lt;d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}</a:t>
            </a:r>
            <a:endParaRPr lang="en-US" sz="2400" baseline="-25000" dirty="0"/>
          </a:p>
        </p:txBody>
      </p:sp>
      <p:sp>
        <p:nvSpPr>
          <p:cNvPr id="38" name="TextBox 37"/>
          <p:cNvSpPr txBox="1"/>
          <p:nvPr/>
        </p:nvSpPr>
        <p:spPr>
          <a:xfrm rot="18631538">
            <a:off x="1110597" y="394264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&lt;d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}</a:t>
            </a:r>
            <a:endParaRPr lang="en-US" sz="24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66800" y="2057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3276600" y="2133600"/>
            <a:ext cx="374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t’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1219200" y="487233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82430" y="487680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4800600" y="2133600"/>
            <a:ext cx="2971800" cy="3281065"/>
            <a:chOff x="4648200" y="2743200"/>
            <a:chExt cx="2971800" cy="3281065"/>
          </a:xfrm>
        </p:grpSpPr>
        <p:sp>
          <p:nvSpPr>
            <p:cNvPr id="69" name="Oval 68"/>
            <p:cNvSpPr/>
            <p:nvPr/>
          </p:nvSpPr>
          <p:spPr>
            <a:xfrm rot="5400000">
              <a:off x="5029200" y="3200400"/>
              <a:ext cx="137571" cy="13757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6858000" y="3200400"/>
              <a:ext cx="137571" cy="13757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5334000" y="29718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6019800" y="28956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6324600" y="29718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5715000" y="28956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4876800" y="3429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7086600" y="3429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 flipV="1">
              <a:off x="5029200" y="5181600"/>
              <a:ext cx="2362200" cy="685800"/>
              <a:chOff x="914400" y="4114800"/>
              <a:chExt cx="2362200" cy="685800"/>
            </a:xfrm>
          </p:grpSpPr>
          <p:sp>
            <p:nvSpPr>
              <p:cNvPr id="78" name="Oval 77"/>
              <p:cNvSpPr/>
              <p:nvPr/>
            </p:nvSpPr>
            <p:spPr>
              <a:xfrm rot="5400000">
                <a:off x="1066800" y="4419600"/>
                <a:ext cx="137571" cy="13757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rot="5400000">
                <a:off x="2895600" y="4419600"/>
                <a:ext cx="137571" cy="13757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5400000">
                <a:off x="1371600" y="4191000"/>
                <a:ext cx="1524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rot="5400000">
                <a:off x="2057400" y="4114800"/>
                <a:ext cx="1524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 rot="5400000">
                <a:off x="2362200" y="4191000"/>
                <a:ext cx="1524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rot="5400000">
                <a:off x="1752600" y="4114800"/>
                <a:ext cx="1524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rot="5400000">
                <a:off x="914400" y="4648200"/>
                <a:ext cx="1524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 rot="5400000">
                <a:off x="3124200" y="4648200"/>
                <a:ext cx="1524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6" name="Straight Connector 85"/>
            <p:cNvCxnSpPr>
              <a:stCxn id="69" idx="6"/>
            </p:cNvCxnSpPr>
            <p:nvPr/>
          </p:nvCxnSpPr>
          <p:spPr>
            <a:xfrm rot="16200000" flipH="1">
              <a:off x="4130656" y="4305300"/>
              <a:ext cx="2087058" cy="1524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9" idx="7"/>
            </p:cNvCxnSpPr>
            <p:nvPr/>
          </p:nvCxnSpPr>
          <p:spPr>
            <a:xfrm>
              <a:off x="5146624" y="3317824"/>
              <a:ext cx="1883923" cy="2127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0" idx="5"/>
            </p:cNvCxnSpPr>
            <p:nvPr/>
          </p:nvCxnSpPr>
          <p:spPr>
            <a:xfrm rot="10800000" flipV="1">
              <a:off x="5299025" y="3317824"/>
              <a:ext cx="1579123" cy="2127352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0" idx="6"/>
            </p:cNvCxnSpPr>
            <p:nvPr/>
          </p:nvCxnSpPr>
          <p:spPr>
            <a:xfrm rot="16200000" flipH="1">
              <a:off x="5959456" y="4305300"/>
              <a:ext cx="2087058" cy="1524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4648200" y="41910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{d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}</a:t>
              </a:r>
              <a:endParaRPr lang="en-US" sz="2400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934200" y="4114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{d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}</a:t>
              </a:r>
              <a:endParaRPr lang="en-US" sz="2400" baseline="-25000" dirty="0"/>
            </a:p>
          </p:txBody>
        </p:sp>
        <p:sp>
          <p:nvSpPr>
            <p:cNvPr id="92" name="TextBox 91"/>
            <p:cNvSpPr txBox="1"/>
            <p:nvPr/>
          </p:nvSpPr>
          <p:spPr>
            <a:xfrm rot="2930055">
              <a:off x="5283196" y="3993633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{d</a:t>
              </a:r>
              <a:r>
                <a:rPr lang="en-US" sz="2800" baseline="-250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1</a:t>
              </a:r>
              <a:r>
                <a:rPr lang="en-US" sz="28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}</a:t>
              </a:r>
              <a:endParaRPr lang="en-US" sz="2800" baseline="-25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 rot="18631538">
              <a:off x="4920597" y="4628444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{d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, d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, &lt;d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}</a:t>
              </a:r>
              <a:endParaRPr lang="en-US" sz="2400" baseline="-25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876800" y="274320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</a:t>
              </a:r>
              <a:endParaRPr lang="en-US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86600" y="2819400"/>
              <a:ext cx="374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t’</a:t>
              </a:r>
              <a:endParaRPr lang="en-US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029200" y="5558135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892430" y="556260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b’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Results (for n large)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Main result: at most 3n top-3 distances, and at most 4n top-4 distances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+m</a:t>
            </a:r>
            <a:r>
              <a:rPr lang="en-US" baseline="-25000" dirty="0" smtClean="0"/>
              <a:t>3</a:t>
            </a:r>
            <a:r>
              <a:rPr lang="en-US" dirty="0" smtClean="0"/>
              <a:t> ≤ 2n</a:t>
            </a:r>
          </a:p>
          <a:p>
            <a:pPr lvl="1"/>
            <a:r>
              <a:rPr lang="en-US" dirty="0" smtClean="0"/>
              <a:t>tight for odd regular polygons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3</a:t>
            </a:r>
            <a:r>
              <a:rPr lang="en-US" dirty="0" smtClean="0"/>
              <a:t> ≤ 3n/2, m</a:t>
            </a:r>
            <a:r>
              <a:rPr lang="en-US" baseline="-25000" dirty="0" smtClean="0"/>
              <a:t>2</a:t>
            </a:r>
            <a:r>
              <a:rPr lang="en-US" dirty="0" smtClean="0"/>
              <a:t>+m</a:t>
            </a:r>
            <a:r>
              <a:rPr lang="en-US" baseline="-25000" dirty="0" smtClean="0"/>
              <a:t>3</a:t>
            </a:r>
            <a:r>
              <a:rPr lang="en-US" dirty="0" smtClean="0"/>
              <a:t> ≤ 9n/4</a:t>
            </a:r>
          </a:p>
          <a:p>
            <a:pPr lvl="1"/>
            <a:r>
              <a:rPr lang="en-US" i="1" dirty="0" smtClean="0"/>
              <a:t>abstractly tight</a:t>
            </a:r>
            <a:r>
              <a:rPr lang="en-US" dirty="0" smtClean="0"/>
              <a:t> (next slide)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4</a:t>
            </a:r>
            <a:r>
              <a:rPr lang="en-US" dirty="0" smtClean="0"/>
              <a:t> ≤ 13n/8</a:t>
            </a:r>
          </a:p>
          <a:p>
            <a:pPr lvl="1"/>
            <a:r>
              <a:rPr lang="en-US" dirty="0" smtClean="0"/>
              <a:t>we doubt it is tight, even abstractly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Tightness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endParaRPr lang="en-US" sz="4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</a:t>
            </a:r>
            <a:r>
              <a:rPr lang="en-US" baseline="-25000" dirty="0" smtClean="0"/>
              <a:t>3</a:t>
            </a:r>
            <a:r>
              <a:rPr lang="en-US" dirty="0" smtClean="0"/>
              <a:t> = 3n/2, satisfies chosen geometric facts</a:t>
            </a:r>
            <a:endParaRPr lang="en-US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Are these embeddable? If not, can we add a geometric fact to our abstraction?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34778"/>
            <a:ext cx="7315200" cy="19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189706" y="2705100"/>
            <a:ext cx="1600200" cy="1588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1295401" y="3810000"/>
            <a:ext cx="4191000" cy="1588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4669" y="3657600"/>
            <a:ext cx="25935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bottom endpoint location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155" y="2526268"/>
            <a:ext cx="503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</a:p>
        </p:txBody>
      </p:sp>
      <p:sp>
        <p:nvSpPr>
          <p:cNvPr id="11" name="Oval 10"/>
          <p:cNvSpPr/>
          <p:nvPr/>
        </p:nvSpPr>
        <p:spPr>
          <a:xfrm>
            <a:off x="3276600" y="2340592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17744" y="2348552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rot="16200000" flipH="1">
            <a:off x="2944504" y="2008496"/>
            <a:ext cx="621470" cy="109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1"/>
          </p:cNvCxnSpPr>
          <p:nvPr/>
        </p:nvCxnSpPr>
        <p:spPr>
          <a:xfrm rot="5400000">
            <a:off x="4599296" y="2028326"/>
            <a:ext cx="705630" cy="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13716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3716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d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2457450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Thanks for your attention!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09600" y="3962400"/>
            <a:ext cx="1981199" cy="1978532"/>
            <a:chOff x="2057400" y="3609051"/>
            <a:chExt cx="1981199" cy="1978532"/>
          </a:xfrm>
        </p:grpSpPr>
        <p:sp>
          <p:nvSpPr>
            <p:cNvPr id="20" name="Block Arc 19"/>
            <p:cNvSpPr/>
            <p:nvPr/>
          </p:nvSpPr>
          <p:spPr>
            <a:xfrm>
              <a:off x="2057400" y="3625023"/>
              <a:ext cx="1834403" cy="1834404"/>
            </a:xfrm>
            <a:prstGeom prst="blockArc">
              <a:avLst>
                <a:gd name="adj1" fmla="val 10800000"/>
                <a:gd name="adj2" fmla="val 14739892"/>
                <a:gd name="adj3" fmla="val 137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3966586">
              <a:off x="2117124" y="3609051"/>
              <a:ext cx="1834404" cy="1834403"/>
            </a:xfrm>
            <a:prstGeom prst="blockArc">
              <a:avLst>
                <a:gd name="adj1" fmla="val 10800000"/>
                <a:gd name="adj2" fmla="val 12875484"/>
                <a:gd name="adj3" fmla="val 13595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 rot="6006741">
              <a:off x="2204196" y="3630708"/>
              <a:ext cx="1834404" cy="1834403"/>
            </a:xfrm>
            <a:prstGeom prst="blockArc">
              <a:avLst>
                <a:gd name="adj1" fmla="val 10800000"/>
                <a:gd name="adj2" fmla="val 14335601"/>
                <a:gd name="adj3" fmla="val 1418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9695600">
              <a:off x="2199660" y="3656974"/>
              <a:ext cx="1834403" cy="1834404"/>
            </a:xfrm>
            <a:prstGeom prst="blockArc">
              <a:avLst>
                <a:gd name="adj1" fmla="val 10800000"/>
                <a:gd name="adj2" fmla="val 12875484"/>
                <a:gd name="adj3" fmla="val 13595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1699381">
              <a:off x="2181819" y="3730808"/>
              <a:ext cx="1834403" cy="1834404"/>
            </a:xfrm>
            <a:prstGeom prst="blockArc">
              <a:avLst>
                <a:gd name="adj1" fmla="val 10800000"/>
                <a:gd name="adj2" fmla="val 11721457"/>
                <a:gd name="adj3" fmla="val 1256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2839037">
              <a:off x="2177573" y="3753179"/>
              <a:ext cx="1834403" cy="1834404"/>
            </a:xfrm>
            <a:prstGeom prst="blockArc">
              <a:avLst>
                <a:gd name="adj1" fmla="val 10800000"/>
                <a:gd name="adj2" fmla="val 14335601"/>
                <a:gd name="adj3" fmla="val 1418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 rot="16581136">
              <a:off x="2137635" y="3731880"/>
              <a:ext cx="1834404" cy="1834403"/>
            </a:xfrm>
            <a:prstGeom prst="blockArc">
              <a:avLst>
                <a:gd name="adj1" fmla="val 10800000"/>
                <a:gd name="adj2" fmla="val 14335601"/>
                <a:gd name="adj3" fmla="val 1418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Block Arc 26"/>
            <p:cNvSpPr/>
            <p:nvPr/>
          </p:nvSpPr>
          <p:spPr>
            <a:xfrm rot="20086715">
              <a:off x="2362139" y="3908459"/>
              <a:ext cx="1346138" cy="1346139"/>
            </a:xfrm>
            <a:prstGeom prst="blockArc">
              <a:avLst>
                <a:gd name="adj1" fmla="val 10800000"/>
                <a:gd name="adj2" fmla="val 14335601"/>
                <a:gd name="adj3" fmla="val 1418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2520120">
              <a:off x="2354060" y="3929185"/>
              <a:ext cx="1280799" cy="1280799"/>
            </a:xfrm>
            <a:prstGeom prst="blockArc">
              <a:avLst>
                <a:gd name="adj1" fmla="val 10800000"/>
                <a:gd name="adj2" fmla="val 14739892"/>
                <a:gd name="adj3" fmla="val 137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48400" y="3657600"/>
            <a:ext cx="1828800" cy="2743200"/>
            <a:chOff x="4724400" y="3429000"/>
            <a:chExt cx="1828800" cy="2743200"/>
          </a:xfrm>
        </p:grpSpPr>
        <p:sp>
          <p:nvSpPr>
            <p:cNvPr id="33" name="Oval 32"/>
            <p:cNvSpPr/>
            <p:nvPr/>
          </p:nvSpPr>
          <p:spPr>
            <a:xfrm rot="5400000">
              <a:off x="5029200" y="3733800"/>
              <a:ext cx="137571" cy="1375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5029200" y="5943600"/>
              <a:ext cx="137571" cy="1375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5791200" y="5943600"/>
              <a:ext cx="137571" cy="1375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6400800" y="3733800"/>
              <a:ext cx="137571" cy="1375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3" idx="6"/>
              <a:endCxn id="34" idx="2"/>
            </p:cNvCxnSpPr>
            <p:nvPr/>
          </p:nvCxnSpPr>
          <p:spPr>
            <a:xfrm rot="5400000">
              <a:off x="4061871" y="4907485"/>
              <a:ext cx="2072229" cy="0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6"/>
              <a:endCxn id="35" idx="2"/>
            </p:cNvCxnSpPr>
            <p:nvPr/>
          </p:nvCxnSpPr>
          <p:spPr>
            <a:xfrm rot="5400000">
              <a:off x="5128671" y="4602685"/>
              <a:ext cx="2072229" cy="609600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 rot="5400000">
              <a:off x="5410200" y="60198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5334000" y="35052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5867400" y="3429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6096000" y="35052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562600" y="3429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6096000" y="59436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400800" y="59436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4724400" y="58674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3" idx="6"/>
              <a:endCxn id="44" idx="2"/>
            </p:cNvCxnSpPr>
            <p:nvPr/>
          </p:nvCxnSpPr>
          <p:spPr>
            <a:xfrm rot="16200000" flipH="1">
              <a:off x="4724400" y="4495800"/>
              <a:ext cx="2362200" cy="533400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1" idx="5"/>
              <a:endCxn id="46" idx="2"/>
            </p:cNvCxnSpPr>
            <p:nvPr/>
          </p:nvCxnSpPr>
          <p:spPr>
            <a:xfrm rot="10800000" flipV="1">
              <a:off x="4800600" y="3559082"/>
              <a:ext cx="1089118" cy="2308318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 rot="5400000">
            <a:off x="5785450" y="997787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5400000">
            <a:off x="5785450" y="2064587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5400000">
            <a:off x="4114798" y="685799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5400000">
            <a:off x="3962398" y="2285999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5400000">
            <a:off x="6019798" y="1219199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5400000">
            <a:off x="6095998" y="1523999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5400000">
            <a:off x="5943598" y="1828799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5400000">
            <a:off x="3962398" y="914399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5400000">
            <a:off x="3809998" y="1295399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5400000">
            <a:off x="3809998" y="1981199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5400000">
            <a:off x="3733798" y="1676399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53" idx="0"/>
            <a:endCxn id="51" idx="4"/>
          </p:cNvCxnSpPr>
          <p:nvPr/>
        </p:nvCxnSpPr>
        <p:spPr>
          <a:xfrm>
            <a:off x="4267198" y="761999"/>
            <a:ext cx="1518252" cy="311988"/>
          </a:xfrm>
          <a:prstGeom prst="line">
            <a:avLst/>
          </a:prstGeom>
          <a:ln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4" idx="0"/>
            <a:endCxn id="52" idx="4"/>
          </p:cNvCxnSpPr>
          <p:nvPr/>
        </p:nvCxnSpPr>
        <p:spPr>
          <a:xfrm flipV="1">
            <a:off x="4114798" y="2140787"/>
            <a:ext cx="1670652" cy="221412"/>
          </a:xfrm>
          <a:prstGeom prst="line">
            <a:avLst/>
          </a:prstGeom>
          <a:ln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ft Brace 65"/>
          <p:cNvSpPr/>
          <p:nvPr/>
        </p:nvSpPr>
        <p:spPr>
          <a:xfrm>
            <a:off x="3276598" y="990599"/>
            <a:ext cx="457200" cy="10668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>
            <a:off x="6248398" y="1219199"/>
            <a:ext cx="3048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Counting Diameters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set </a:t>
            </a:r>
            <a:r>
              <a:rPr lang="en-US" i="1" dirty="0" smtClean="0"/>
              <a:t>diameter</a:t>
            </a:r>
            <a:r>
              <a:rPr lang="en-US" dirty="0" smtClean="0"/>
              <a:t>: largest </a:t>
            </a:r>
            <a:r>
              <a:rPr lang="en-US" dirty="0" err="1" smtClean="0"/>
              <a:t>pairwise</a:t>
            </a:r>
            <a:r>
              <a:rPr lang="en-US" dirty="0" smtClean="0"/>
              <a:t> distance</a:t>
            </a:r>
          </a:p>
          <a:p>
            <a:r>
              <a:rPr lang="en-US" dirty="0" smtClean="0"/>
              <a:t>Given n points in the plane, what’s the maximum # of pairs whose </a:t>
            </a:r>
            <a:r>
              <a:rPr lang="en-US" dirty="0" err="1" smtClean="0"/>
              <a:t>pairwise</a:t>
            </a:r>
            <a:r>
              <a:rPr lang="en-US" dirty="0" smtClean="0"/>
              <a:t> distance equals the diameter?</a:t>
            </a:r>
          </a:p>
          <a:p>
            <a:pPr lvl="1"/>
            <a:r>
              <a:rPr lang="en-US" dirty="0" smtClean="0"/>
              <a:t>can be at least n:</a:t>
            </a:r>
          </a:p>
          <a:p>
            <a:pPr lvl="1"/>
            <a:r>
              <a:rPr lang="en-US" dirty="0" smtClean="0"/>
              <a:t>also, at </a:t>
            </a:r>
            <a:r>
              <a:rPr lang="en-US" i="1" dirty="0" smtClean="0"/>
              <a:t>most</a:t>
            </a:r>
            <a:r>
              <a:rPr lang="en-US" dirty="0" smtClean="0"/>
              <a:t> 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Hopf</a:t>
            </a:r>
            <a:r>
              <a:rPr lang="en-US" dirty="0" smtClean="0"/>
              <a:t> &amp; </a:t>
            </a:r>
            <a:r>
              <a:rPr lang="en-US" dirty="0" err="1" smtClean="0"/>
              <a:t>Pannwitz</a:t>
            </a:r>
            <a:r>
              <a:rPr lang="en-US" dirty="0" smtClean="0"/>
              <a:t> 1934)</a:t>
            </a:r>
          </a:p>
        </p:txBody>
      </p:sp>
      <p:sp>
        <p:nvSpPr>
          <p:cNvPr id="10" name="Oval 9"/>
          <p:cNvSpPr/>
          <p:nvPr/>
        </p:nvSpPr>
        <p:spPr>
          <a:xfrm>
            <a:off x="5259238" y="372229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3638" y="326509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88038" y="372229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30638" y="471289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40238" y="555109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7038" y="555109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16638" y="471289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46943" y="3792750"/>
            <a:ext cx="2044457" cy="100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536722" y="3965275"/>
            <a:ext cx="1846053" cy="1483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05400" y="3810000"/>
            <a:ext cx="2070340" cy="974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5135593" y="3986841"/>
            <a:ext cx="1846053" cy="145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88147" y="4767532"/>
            <a:ext cx="2311880" cy="2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842297" y="4202503"/>
            <a:ext cx="2285996" cy="552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368506" y="4211127"/>
            <a:ext cx="2303253" cy="534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 &gt; d</a:t>
            </a:r>
            <a:r>
              <a:rPr lang="en-US" baseline="-25000" dirty="0" smtClean="0"/>
              <a:t>2</a:t>
            </a:r>
            <a:r>
              <a:rPr lang="en-US" dirty="0" smtClean="0"/>
              <a:t> &gt; d</a:t>
            </a:r>
            <a:r>
              <a:rPr lang="en-US" baseline="-25000" dirty="0" smtClean="0"/>
              <a:t>3</a:t>
            </a:r>
            <a:r>
              <a:rPr lang="en-US" dirty="0" smtClean="0"/>
              <a:t> … := all distinct </a:t>
            </a:r>
            <a:r>
              <a:rPr lang="en-US" dirty="0" err="1" smtClean="0"/>
              <a:t>pairwise</a:t>
            </a:r>
            <a:r>
              <a:rPr lang="en-US" dirty="0" smtClean="0"/>
              <a:t> distances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 is the diameter,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the </a:t>
            </a:r>
            <a:r>
              <a:rPr lang="en-US" i="1" dirty="0" err="1" smtClean="0"/>
              <a:t>k</a:t>
            </a:r>
            <a:r>
              <a:rPr lang="en-US" i="1" baseline="30000" dirty="0" err="1" smtClean="0"/>
              <a:t>th</a:t>
            </a:r>
            <a:r>
              <a:rPr lang="en-US" i="1" dirty="0" smtClean="0"/>
              <a:t>-longest distance</a:t>
            </a:r>
            <a:endParaRPr lang="en-US" i="1" baseline="-25000" dirty="0" smtClean="0"/>
          </a:p>
          <a:p>
            <a:r>
              <a:rPr lang="en-US" dirty="0" smtClean="0"/>
              <a:t>Our focus: </a:t>
            </a:r>
            <a:r>
              <a:rPr lang="en-US" dirty="0" err="1" smtClean="0"/>
              <a:t>extremal</a:t>
            </a:r>
            <a:r>
              <a:rPr lang="en-US" dirty="0" smtClean="0"/>
              <a:t> questions on </a:t>
            </a:r>
            <a:r>
              <a:rPr lang="en-US" dirty="0" err="1" smtClean="0"/>
              <a:t>occurences</a:t>
            </a:r>
            <a:r>
              <a:rPr lang="en-US" dirty="0" smtClean="0"/>
              <a:t> of these large distances in </a:t>
            </a:r>
            <a:r>
              <a:rPr lang="en-US" b="1" dirty="0" smtClean="0"/>
              <a:t>convex sets</a:t>
            </a:r>
          </a:p>
          <a:p>
            <a:pPr lvl="1"/>
            <a:r>
              <a:rPr lang="en-US" dirty="0" smtClean="0"/>
              <a:t>Let m</a:t>
            </a:r>
            <a:r>
              <a:rPr lang="en-US" baseline="-25000" dirty="0" smtClean="0"/>
              <a:t>i</a:t>
            </a:r>
            <a:r>
              <a:rPr lang="en-US" dirty="0" smtClean="0"/>
              <a:t> be the number of times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smtClean="0"/>
              <a:t> occurs</a:t>
            </a:r>
          </a:p>
          <a:p>
            <a:pPr lvl="1"/>
            <a:r>
              <a:rPr lang="en-US" dirty="0" err="1" smtClean="0"/>
              <a:t>Vesztergombi</a:t>
            </a:r>
            <a:r>
              <a:rPr lang="en-US" dirty="0" smtClean="0"/>
              <a:t> 1985:</a:t>
            </a:r>
            <a:br>
              <a:rPr lang="en-US" dirty="0" smtClean="0"/>
            </a:b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≤ 4n/3 &amp; this is tight</a:t>
            </a:r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267200"/>
            <a:ext cx="2709862" cy="23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Top-k Distance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Erdős, Lovasz</a:t>
            </a:r>
            <a:r>
              <a:rPr lang="en-US" dirty="0" smtClean="0"/>
              <a:t>, </a:t>
            </a:r>
            <a:r>
              <a:rPr lang="hu-HU" dirty="0" smtClean="0"/>
              <a:t>Vesztergombi</a:t>
            </a:r>
            <a:r>
              <a:rPr lang="en-US" dirty="0" smtClean="0"/>
              <a:t> (‘89) conjectured: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hu-HU" dirty="0" smtClean="0"/>
              <a:t>m</a:t>
            </a:r>
            <a:r>
              <a:rPr lang="hu-HU" baseline="-25000" dirty="0" smtClean="0"/>
              <a:t>1</a:t>
            </a:r>
            <a:r>
              <a:rPr lang="hu-HU" dirty="0" smtClean="0"/>
              <a:t> + m</a:t>
            </a:r>
            <a:r>
              <a:rPr lang="hu-HU" baseline="-25000" dirty="0" smtClean="0"/>
              <a:t>2</a:t>
            </a:r>
            <a:r>
              <a:rPr lang="hu-HU" dirty="0" smtClean="0"/>
              <a:t> + m</a:t>
            </a:r>
            <a:r>
              <a:rPr lang="hu-HU" baseline="-25000" dirty="0" smtClean="0"/>
              <a:t>3</a:t>
            </a:r>
            <a:r>
              <a:rPr lang="hu-HU" dirty="0" smtClean="0"/>
              <a:t> + … + m</a:t>
            </a:r>
            <a:r>
              <a:rPr lang="hu-HU" baseline="-25000" dirty="0" smtClean="0"/>
              <a:t>k</a:t>
            </a:r>
            <a:r>
              <a:rPr lang="hu-HU" dirty="0" smtClean="0"/>
              <a:t> ≤ kn</a:t>
            </a:r>
            <a:endParaRPr lang="en-US" dirty="0" smtClean="0"/>
          </a:p>
          <a:p>
            <a:pPr lvl="1"/>
            <a:r>
              <a:rPr lang="en-US" dirty="0" smtClean="0"/>
              <a:t>call a distance in {d</a:t>
            </a:r>
            <a:r>
              <a:rPr lang="en-US" baseline="-25000" dirty="0" smtClean="0"/>
              <a:t>1</a:t>
            </a:r>
            <a:r>
              <a:rPr lang="en-US" dirty="0" smtClean="0"/>
              <a:t>, d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dirty="0" smtClean="0"/>
              <a:t>} a </a:t>
            </a:r>
            <a:r>
              <a:rPr lang="en-US" i="1" dirty="0" smtClean="0"/>
              <a:t>top-k distance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tight again for odd regular polygons</a:t>
            </a:r>
          </a:p>
          <a:p>
            <a:pPr lvl="1"/>
            <a:r>
              <a:rPr lang="en-US" dirty="0" smtClean="0"/>
              <a:t>true for k=1 [H &amp; P ‘34], k=2 [</a:t>
            </a:r>
            <a:r>
              <a:rPr lang="en-US" dirty="0" err="1" smtClean="0"/>
              <a:t>Vesztergombi</a:t>
            </a:r>
            <a:r>
              <a:rPr lang="en-US" dirty="0" smtClean="0"/>
              <a:t> ‘85]</a:t>
            </a:r>
          </a:p>
          <a:p>
            <a:pPr lvl="1"/>
            <a:r>
              <a:rPr lang="en-US" dirty="0" smtClean="0"/>
              <a:t>[ELV ‘89] proved an upper bound of (3k – 1)n</a:t>
            </a:r>
          </a:p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We verify the conjecture for k=3, 4 and large n</a:t>
            </a:r>
          </a:p>
          <a:p>
            <a:pPr lvl="1">
              <a:buNone/>
            </a:pP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&amp; give an upper bound of (2k – 1)n in general</a:t>
            </a:r>
            <a:endParaRPr lang="hu-H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diagonal from point x to point y is said to belong to </a:t>
            </a:r>
            <a:r>
              <a:rPr lang="en-US" i="1" dirty="0" smtClean="0"/>
              <a:t>level</a:t>
            </a:r>
            <a:r>
              <a:rPr lang="en-US" dirty="0" smtClean="0"/>
              <a:t> q where x + y ≡ q (mod n)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3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C000"/>
                </a:solidFill>
              </a:rPr>
              <a:t>level 5</a:t>
            </a:r>
            <a:r>
              <a:rPr lang="en-US" dirty="0" smtClean="0"/>
              <a:t> of two point sets are shown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46151" y="2299990"/>
            <a:ext cx="984722" cy="22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949659" y="2626054"/>
            <a:ext cx="1836757" cy="378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716656" y="2323377"/>
            <a:ext cx="2303253" cy="534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9800" y="114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192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95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876569" y="2081286"/>
            <a:ext cx="1815150" cy="141936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016156" y="3002511"/>
            <a:ext cx="859808" cy="6141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282892" y="1596790"/>
            <a:ext cx="1460311" cy="113276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607388" y="183454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21788" y="137734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36188" y="183454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8788" y="282514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8388" y="366334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5188" y="366334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64788" y="282514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6937043" y="2283157"/>
            <a:ext cx="931460" cy="4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4387755" y="2340591"/>
            <a:ext cx="169232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5459108" y="2565782"/>
            <a:ext cx="2374709" cy="90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67400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839310" y="1659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6962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7056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548952" y="37121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495800" y="312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4196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5606047" y="2130909"/>
            <a:ext cx="1639057" cy="14143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6748819" y="3336878"/>
            <a:ext cx="1228298" cy="53226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V="1">
            <a:off x="4817661" y="1828804"/>
            <a:ext cx="1337481" cy="131018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648200" y="1828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096000" y="17526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075098" y="1969697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724400" y="3048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638800" y="35814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010400" y="4114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543800" y="28956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Pair Lemma &amp; First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Long Pair Lemma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Lemma: min{A, B} ≤ </a:t>
            </a:r>
            <a:r>
              <a:rPr lang="en-US" dirty="0" err="1" smtClean="0"/>
              <a:t>i</a:t>
            </a:r>
            <a:r>
              <a:rPr lang="en-US" dirty="0" smtClean="0"/>
              <a:t> + j – 3.</a:t>
            </a:r>
          </a:p>
          <a:p>
            <a:pPr lvl="1"/>
            <a:r>
              <a:rPr lang="en-US" dirty="0" smtClean="0"/>
              <a:t>Corollary: each level has ≤ (2k – 1) top-k distances.</a:t>
            </a:r>
          </a:p>
          <a:p>
            <a:pPr lvl="1"/>
            <a:r>
              <a:rPr lang="en-US" dirty="0" smtClean="0"/>
              <a:t>Implies </a:t>
            </a:r>
            <a:r>
              <a:rPr lang="hu-HU" dirty="0" smtClean="0"/>
              <a:t>m</a:t>
            </a:r>
            <a:r>
              <a:rPr lang="hu-HU" baseline="-25000" dirty="0" smtClean="0"/>
              <a:t>1</a:t>
            </a:r>
            <a:r>
              <a:rPr lang="hu-HU" dirty="0" smtClean="0"/>
              <a:t> + m</a:t>
            </a:r>
            <a:r>
              <a:rPr lang="hu-HU" baseline="-25000" dirty="0" smtClean="0"/>
              <a:t>2</a:t>
            </a:r>
            <a:r>
              <a:rPr lang="hu-HU" dirty="0" smtClean="0"/>
              <a:t> + m</a:t>
            </a:r>
            <a:r>
              <a:rPr lang="hu-HU" baseline="-25000" dirty="0" smtClean="0"/>
              <a:t>3</a:t>
            </a:r>
            <a:r>
              <a:rPr lang="hu-HU" dirty="0" smtClean="0"/>
              <a:t> + … + m</a:t>
            </a:r>
            <a:r>
              <a:rPr lang="hu-HU" baseline="-25000" dirty="0" smtClean="0"/>
              <a:t>k</a:t>
            </a:r>
            <a:r>
              <a:rPr lang="hu-HU" dirty="0" smtClean="0"/>
              <a:t> ≤ </a:t>
            </a:r>
            <a:r>
              <a:rPr lang="en-US" dirty="0" smtClean="0"/>
              <a:t>(2k – 1)</a:t>
            </a:r>
            <a:r>
              <a:rPr lang="hu-HU" dirty="0" smtClean="0"/>
              <a:t>n</a:t>
            </a:r>
            <a:r>
              <a:rPr lang="en-US" dirty="0" smtClean="0"/>
              <a:t>!</a:t>
            </a:r>
          </a:p>
          <a:p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 rot="5400000">
            <a:off x="5328252" y="2851322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5328252" y="3918122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3657600" y="25393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3505200" y="41395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5562600" y="30727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5638800" y="33775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5486400" y="36823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400000">
            <a:off x="3505200" y="27679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5400000">
            <a:off x="3352800" y="31489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5400000">
            <a:off x="3352800" y="38347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5400000">
            <a:off x="3276600" y="35299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893698">
            <a:off x="3987492" y="2323311"/>
            <a:ext cx="13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… (points) …</a:t>
            </a:r>
            <a:endParaRPr lang="en-US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269172">
            <a:off x="3886200" y="4063334"/>
            <a:ext cx="13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… (points) …</a:t>
            </a:r>
            <a:endParaRPr lang="en-US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8" idx="0"/>
            <a:endCxn id="6" idx="4"/>
          </p:cNvCxnSpPr>
          <p:nvPr/>
        </p:nvCxnSpPr>
        <p:spPr>
          <a:xfrm>
            <a:off x="3810000" y="2615534"/>
            <a:ext cx="1518252" cy="311988"/>
          </a:xfrm>
          <a:prstGeom prst="line">
            <a:avLst/>
          </a:prstGeom>
          <a:ln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0"/>
            <a:endCxn id="7" idx="4"/>
          </p:cNvCxnSpPr>
          <p:nvPr/>
        </p:nvCxnSpPr>
        <p:spPr>
          <a:xfrm flipV="1">
            <a:off x="3657600" y="3994322"/>
            <a:ext cx="1670652" cy="221412"/>
          </a:xfrm>
          <a:prstGeom prst="line">
            <a:avLst/>
          </a:prstGeom>
          <a:ln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>
            <a:off x="2819400" y="2844134"/>
            <a:ext cx="457200" cy="10668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>
            <a:off x="5791200" y="3072734"/>
            <a:ext cx="3048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72200" y="3148934"/>
            <a:ext cx="153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 points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3097559"/>
            <a:ext cx="153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points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343400" y="2767934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</a:t>
            </a:r>
            <a:r>
              <a:rPr lang="en-US" sz="2800" baseline="-25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i</a:t>
            </a:r>
            <a:endParaRPr lang="en-US" sz="2800" baseline="-25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43400" y="3529934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</a:t>
            </a:r>
            <a:r>
              <a:rPr lang="en-US" sz="2800" baseline="-25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j</a:t>
            </a:r>
            <a:endParaRPr lang="en-US" sz="2800" baseline="-25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bella\Local Settings\Temporary Internet Files\Content.IE5\N0YBHHFR\MC90044132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562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7" grpId="0" animBg="1"/>
      <p:bldP spid="28" grpId="0" animBg="1"/>
      <p:bldP spid="29" grpId="0"/>
      <p:bldP spid="30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3698543" y="1214651"/>
            <a:ext cx="1746914" cy="491319"/>
          </a:xfrm>
          <a:prstGeom prst="line">
            <a:avLst/>
          </a:prstGeom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 rot="11623108">
            <a:off x="4995563" y="1342314"/>
            <a:ext cx="591698" cy="591698"/>
          </a:xfrm>
          <a:prstGeom prst="arc">
            <a:avLst>
              <a:gd name="adj1" fmla="val 16200000"/>
              <a:gd name="adj2" fmla="val 989005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Proving </a:t>
            </a:r>
            <a:r>
              <a:rPr lang="en-US" dirty="0" smtClean="0"/>
              <a:t>the Long Pair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Prove min{A, B} ≤ </a:t>
            </a:r>
            <a:r>
              <a:rPr lang="en-US" dirty="0" err="1" smtClean="0"/>
              <a:t>i</a:t>
            </a:r>
            <a:r>
              <a:rPr lang="en-US" dirty="0" smtClean="0"/>
              <a:t> + j – 3 by induction on </a:t>
            </a:r>
            <a:r>
              <a:rPr lang="en-US" dirty="0" err="1" smtClean="0"/>
              <a:t>i</a:t>
            </a:r>
            <a:r>
              <a:rPr lang="en-US" dirty="0" smtClean="0"/>
              <a:t> + j</a:t>
            </a:r>
          </a:p>
          <a:p>
            <a:pPr lvl="1"/>
            <a:r>
              <a:rPr lang="en-US" dirty="0" smtClean="0"/>
              <a:t>Base case </a:t>
            </a:r>
            <a:r>
              <a:rPr lang="en-US" dirty="0" err="1" smtClean="0"/>
              <a:t>i</a:t>
            </a:r>
            <a:r>
              <a:rPr lang="en-US" dirty="0" smtClean="0"/>
              <a:t>=j=1: two diameters must cross</a:t>
            </a:r>
          </a:p>
          <a:p>
            <a:pPr lvl="1"/>
            <a:r>
              <a:rPr lang="en-US" dirty="0" smtClean="0"/>
              <a:t>Inductive step: the red quadrangle has at least one obtuse angle, WOLOG the </a:t>
            </a:r>
            <a:r>
              <a:rPr lang="en-US" dirty="0" smtClean="0">
                <a:solidFill>
                  <a:srgbClr val="92D050"/>
                </a:solidFill>
              </a:rPr>
              <a:t>one shown</a:t>
            </a:r>
          </a:p>
          <a:p>
            <a:pPr lvl="2"/>
            <a:r>
              <a:rPr lang="en-US" dirty="0" smtClean="0">
                <a:ln>
                  <a:solidFill>
                    <a:srgbClr val="7030A0"/>
                  </a:solidFill>
                </a:ln>
              </a:rPr>
              <a:t>Next diagonal</a:t>
            </a:r>
            <a:r>
              <a:rPr lang="en-US" dirty="0" smtClean="0"/>
              <a:t> has length &gt;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smtClean="0"/>
              <a:t>: length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dirty="0" smtClean="0"/>
              <a:t> for some k &lt; </a:t>
            </a:r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Apply induction to it and the opposite diagonal ✔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71600" y="1004248"/>
            <a:ext cx="5960916" cy="1720823"/>
            <a:chOff x="1355173" y="989292"/>
            <a:chExt cx="6603435" cy="1906308"/>
          </a:xfrm>
        </p:grpSpPr>
        <p:sp>
          <p:nvSpPr>
            <p:cNvPr id="4" name="Oval 3"/>
            <p:cNvSpPr/>
            <p:nvPr/>
          </p:nvSpPr>
          <p:spPr>
            <a:xfrm rot="5400000">
              <a:off x="5556852" y="145498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5556852" y="252178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5400000">
              <a:off x="3886200" y="11430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3733800" y="2743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5791200" y="16764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5867400" y="19812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5715000" y="2286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3733800" y="13716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3581400" y="17526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3581400" y="24384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3505200" y="21336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6" idx="0"/>
              <a:endCxn id="4" idx="4"/>
            </p:cNvCxnSpPr>
            <p:nvPr/>
          </p:nvCxnSpPr>
          <p:spPr>
            <a:xfrm>
              <a:off x="4038600" y="1219200"/>
              <a:ext cx="1518252" cy="311988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0"/>
              <a:endCxn id="5" idx="4"/>
            </p:cNvCxnSpPr>
            <p:nvPr/>
          </p:nvCxnSpPr>
          <p:spPr>
            <a:xfrm flipV="1">
              <a:off x="3886200" y="2597988"/>
              <a:ext cx="1670652" cy="221412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eft Brace 18"/>
            <p:cNvSpPr/>
            <p:nvPr/>
          </p:nvSpPr>
          <p:spPr>
            <a:xfrm>
              <a:off x="3048000" y="1447800"/>
              <a:ext cx="457200" cy="1066800"/>
            </a:xfrm>
            <a:prstGeom prst="lef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6019800" y="1676400"/>
              <a:ext cx="304800" cy="762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19983" y="1733894"/>
              <a:ext cx="1538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 points</a:t>
              </a:r>
              <a:endParaRPr lang="en-US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5173" y="1649481"/>
              <a:ext cx="1538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 points</a:t>
              </a:r>
              <a:endParaRPr lang="en-US" sz="3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9367" y="989292"/>
              <a:ext cx="428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d</a:t>
              </a:r>
              <a:r>
                <a:rPr lang="en-US" sz="2800" baseline="-25000" dirty="0" err="1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i</a:t>
              </a:r>
              <a:endParaRPr lang="en-US" sz="2800" baseline="-25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62886" y="2071548"/>
              <a:ext cx="4315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d</a:t>
              </a:r>
              <a:r>
                <a:rPr lang="en-US" sz="2800" baseline="-25000" dirty="0" err="1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j</a:t>
              </a:r>
              <a:endParaRPr lang="en-US" sz="2800" baseline="-25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cxnSp>
        <p:nvCxnSpPr>
          <p:cNvPr id="27" name="Straight Connector 26"/>
          <p:cNvCxnSpPr>
            <a:endCxn id="7" idx="6"/>
          </p:cNvCxnSpPr>
          <p:nvPr/>
        </p:nvCxnSpPr>
        <p:spPr>
          <a:xfrm rot="5400000">
            <a:off x="2901495" y="1900727"/>
            <a:ext cx="1510420" cy="1382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767259" y="1945653"/>
            <a:ext cx="917878" cy="17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624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d</a:t>
            </a:r>
            <a:r>
              <a:rPr lang="en-US" sz="2800" baseline="-25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</a:t>
            </a:r>
            <a:r>
              <a:rPr lang="en-US" sz="2800" baseline="-25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k&lt;</a:t>
            </a:r>
            <a:r>
              <a:rPr lang="en-US" sz="2800" baseline="-25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i</a:t>
            </a:r>
            <a:endParaRPr lang="en-US" sz="2800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590800" y="3832318"/>
            <a:ext cx="838200" cy="2743200"/>
            <a:chOff x="4038600" y="3832318"/>
            <a:chExt cx="838200" cy="2743200"/>
          </a:xfrm>
        </p:grpSpPr>
        <p:sp>
          <p:nvSpPr>
            <p:cNvPr id="30" name="Oval 29"/>
            <p:cNvSpPr/>
            <p:nvPr/>
          </p:nvSpPr>
          <p:spPr>
            <a:xfrm rot="5400000">
              <a:off x="4038600" y="6423118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4724400" y="3908518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4191000" y="3832318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4724400" y="6346918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3" idx="6"/>
              <a:endCxn id="35" idx="2"/>
            </p:cNvCxnSpPr>
            <p:nvPr/>
          </p:nvCxnSpPr>
          <p:spPr>
            <a:xfrm rot="16200000" flipH="1">
              <a:off x="3352800" y="4899118"/>
              <a:ext cx="2362200" cy="533400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1" idx="5"/>
              <a:endCxn id="30" idx="2"/>
            </p:cNvCxnSpPr>
            <p:nvPr/>
          </p:nvCxnSpPr>
          <p:spPr>
            <a:xfrm rot="10800000" flipV="1">
              <a:off x="4114800" y="4038600"/>
              <a:ext cx="631918" cy="2384518"/>
            </a:xfrm>
            <a:prstGeom prst="line">
              <a:avLst/>
            </a:prstGeom>
            <a:ln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3" idx="5"/>
              <a:endCxn id="30" idx="3"/>
            </p:cNvCxnSpPr>
            <p:nvPr/>
          </p:nvCxnSpPr>
          <p:spPr>
            <a:xfrm rot="10800000" flipV="1">
              <a:off x="4060918" y="3962400"/>
              <a:ext cx="152400" cy="2483036"/>
            </a:xfrm>
            <a:prstGeom prst="line">
              <a:avLst/>
            </a:prstGeom>
            <a:ln>
              <a:solidFill>
                <a:srgbClr val="0070C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7"/>
              <a:endCxn id="35" idx="2"/>
            </p:cNvCxnSpPr>
            <p:nvPr/>
          </p:nvCxnSpPr>
          <p:spPr>
            <a:xfrm flipH="1">
              <a:off x="4800600" y="4038600"/>
              <a:ext cx="53882" cy="2308318"/>
            </a:xfrm>
            <a:prstGeom prst="line">
              <a:avLst/>
            </a:prstGeom>
            <a:ln>
              <a:solidFill>
                <a:srgbClr val="0070C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733800" y="41148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Triangle inequality implies sum of red lengths &gt; sum of blue lengths ✔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42" grpId="0"/>
      <p:bldP spid="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results use a computer program</a:t>
            </a:r>
          </a:p>
          <a:p>
            <a:r>
              <a:rPr lang="en-US" dirty="0" smtClean="0"/>
              <a:t>Automate a certain case analysis and proof method</a:t>
            </a:r>
          </a:p>
          <a:p>
            <a:r>
              <a:rPr lang="en-US" dirty="0" smtClean="0"/>
              <a:t>Illustration: we show how the method would be used to obtain </a:t>
            </a:r>
            <a:r>
              <a:rPr lang="en-US" dirty="0" err="1" smtClean="0"/>
              <a:t>Vesztergombi’s</a:t>
            </a:r>
            <a:r>
              <a:rPr lang="en-US" dirty="0" smtClean="0"/>
              <a:t> result,</a:t>
            </a:r>
            <a:br>
              <a:rPr lang="en-US" dirty="0" smtClean="0"/>
            </a:br>
            <a:r>
              <a:rPr lang="en-US" dirty="0" smtClean="0"/>
              <a:t> 			</a:t>
            </a:r>
            <a:r>
              <a:rPr lang="en-US" b="1" dirty="0" smtClean="0"/>
              <a:t>m</a:t>
            </a:r>
            <a:r>
              <a:rPr lang="en-US" b="1" baseline="-25000" dirty="0" smtClean="0"/>
              <a:t>2</a:t>
            </a:r>
            <a:r>
              <a:rPr lang="en-US" b="1" dirty="0" smtClean="0"/>
              <a:t> ≤ 4n/3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(we skip a technicality about “special diagonals” which is why our results hold only for large n)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Computer’s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every level q, </a:t>
            </a:r>
            <a:r>
              <a:rPr lang="en-US" b="1" dirty="0" smtClean="0"/>
              <a:t>one</a:t>
            </a:r>
            <a:r>
              <a:rPr lang="en-US" dirty="0" smtClean="0"/>
              <a:t> of the following holds:</a:t>
            </a:r>
          </a:p>
          <a:p>
            <a:pPr lvl="1">
              <a:buNone/>
            </a:pPr>
            <a:r>
              <a:rPr lang="en-US" dirty="0" smtClean="0"/>
              <a:t>≤ 1 = ⌊1⋅4/3⌋ level-q diagonals have length d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endParaRPr lang="en-US" baseline="-25000" dirty="0" smtClean="0"/>
          </a:p>
          <a:p>
            <a:pPr lvl="1">
              <a:buNone/>
            </a:pPr>
            <a:r>
              <a:rPr lang="en-US" dirty="0" smtClean="0"/>
              <a:t>≤ 2 = ⌊2⋅4/3⌋ level-{q, q+1} diagonals have length d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pPr lvl="1">
              <a:buNone/>
            </a:pPr>
            <a:r>
              <a:rPr lang="en-US" dirty="0" smtClean="0"/>
              <a:t>≤ 4 = ⌊3⋅4/3⌋ level-{q…q+2} diagonals have length d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pPr lvl="1">
              <a:buNone/>
            </a:pPr>
            <a:r>
              <a:rPr lang="en-US" dirty="0" smtClean="0"/>
              <a:t>≤ 5 = ⌊4⋅4/3⌋ level-{q…q+3} diagonals have length d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Corollary: levels have at</a:t>
            </a:r>
            <a:br>
              <a:rPr lang="en-US" dirty="0" smtClean="0"/>
            </a:br>
            <a:r>
              <a:rPr lang="en-US" dirty="0" smtClean="0"/>
              <a:t>most 4/3 d</a:t>
            </a:r>
            <a:r>
              <a:rPr lang="en-US" baseline="-25000" dirty="0" smtClean="0"/>
              <a:t>2</a:t>
            </a:r>
            <a:r>
              <a:rPr lang="en-US" dirty="0" smtClean="0"/>
              <a:t>’s on average.</a:t>
            </a:r>
          </a:p>
          <a:p>
            <a:pPr lvl="1"/>
            <a:r>
              <a:rPr lang="en-US" dirty="0" smtClean="0"/>
              <a:t>thus m</a:t>
            </a:r>
            <a:r>
              <a:rPr lang="en-US" baseline="-25000" dirty="0" smtClean="0"/>
              <a:t>2</a:t>
            </a:r>
            <a:r>
              <a:rPr lang="en-US" dirty="0" smtClean="0"/>
              <a:t> ≤ 4n/3 follows.</a:t>
            </a:r>
          </a:p>
        </p:txBody>
      </p:sp>
      <p:sp>
        <p:nvSpPr>
          <p:cNvPr id="4" name="Block Arc 3"/>
          <p:cNvSpPr/>
          <p:nvPr/>
        </p:nvSpPr>
        <p:spPr>
          <a:xfrm>
            <a:off x="5943600" y="4844223"/>
            <a:ext cx="1834403" cy="1834404"/>
          </a:xfrm>
          <a:prstGeom prst="blockArc">
            <a:avLst>
              <a:gd name="adj1" fmla="val 10800000"/>
              <a:gd name="adj2" fmla="val 14739892"/>
              <a:gd name="adj3" fmla="val 1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3966586">
            <a:off x="6003324" y="4828251"/>
            <a:ext cx="1834404" cy="1834403"/>
          </a:xfrm>
          <a:prstGeom prst="blockArc">
            <a:avLst>
              <a:gd name="adj1" fmla="val 10800000"/>
              <a:gd name="adj2" fmla="val 12875484"/>
              <a:gd name="adj3" fmla="val 1359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6006741">
            <a:off x="6090396" y="4849908"/>
            <a:ext cx="1834404" cy="1834403"/>
          </a:xfrm>
          <a:prstGeom prst="blockArc">
            <a:avLst>
              <a:gd name="adj1" fmla="val 10800000"/>
              <a:gd name="adj2" fmla="val 14335601"/>
              <a:gd name="adj3" fmla="val 1418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9695600">
            <a:off x="6085860" y="4876174"/>
            <a:ext cx="1834403" cy="1834404"/>
          </a:xfrm>
          <a:prstGeom prst="blockArc">
            <a:avLst>
              <a:gd name="adj1" fmla="val 10800000"/>
              <a:gd name="adj2" fmla="val 12875484"/>
              <a:gd name="adj3" fmla="val 1359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1699381">
            <a:off x="6068019" y="4950008"/>
            <a:ext cx="1834403" cy="1834404"/>
          </a:xfrm>
          <a:prstGeom prst="blockArc">
            <a:avLst>
              <a:gd name="adj1" fmla="val 10800000"/>
              <a:gd name="adj2" fmla="val 11721457"/>
              <a:gd name="adj3" fmla="val 12568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2839037">
            <a:off x="6063773" y="4972379"/>
            <a:ext cx="1834403" cy="1834404"/>
          </a:xfrm>
          <a:prstGeom prst="blockArc">
            <a:avLst>
              <a:gd name="adj1" fmla="val 10800000"/>
              <a:gd name="adj2" fmla="val 14335601"/>
              <a:gd name="adj3" fmla="val 1418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16581136">
            <a:off x="6023835" y="4951080"/>
            <a:ext cx="1834404" cy="1834403"/>
          </a:xfrm>
          <a:prstGeom prst="blockArc">
            <a:avLst>
              <a:gd name="adj1" fmla="val 10800000"/>
              <a:gd name="adj2" fmla="val 14335601"/>
              <a:gd name="adj3" fmla="val 1418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20086715">
            <a:off x="6248339" y="5127659"/>
            <a:ext cx="1346138" cy="1346139"/>
          </a:xfrm>
          <a:prstGeom prst="blockArc">
            <a:avLst>
              <a:gd name="adj1" fmla="val 10800000"/>
              <a:gd name="adj2" fmla="val 14335601"/>
              <a:gd name="adj3" fmla="val 1418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rot="2520120">
            <a:off x="6240260" y="5148385"/>
            <a:ext cx="1280799" cy="1280799"/>
          </a:xfrm>
          <a:prstGeom prst="blockArc">
            <a:avLst>
              <a:gd name="adj1" fmla="val 10800000"/>
              <a:gd name="adj2" fmla="val 14739892"/>
              <a:gd name="adj3" fmla="val 1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290518">
            <a:off x="5334000" y="491307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{1, 2, 3, 4}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1342545">
            <a:off x="6489703" y="4485072"/>
            <a:ext cx="79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{5, 6}</a:t>
            </a:r>
          </a:p>
        </p:txBody>
      </p:sp>
      <p:sp>
        <p:nvSpPr>
          <p:cNvPr id="17" name="TextBox 16"/>
          <p:cNvSpPr txBox="1"/>
          <p:nvPr/>
        </p:nvSpPr>
        <p:spPr>
          <a:xfrm rot="2599544">
            <a:off x="7300772" y="4877000"/>
            <a:ext cx="103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{7, 8, 9}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4114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Cyclic order of levels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763</Words>
  <Application>Microsoft Office PowerPoint</Application>
  <PresentationFormat>On-screen Show (4:3)</PresentationFormat>
  <Paragraphs>160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Burst My Bubble</vt:lpstr>
      <vt:lpstr>Arial Narrow</vt:lpstr>
      <vt:lpstr>Bell MT</vt:lpstr>
      <vt:lpstr>Office Theme</vt:lpstr>
      <vt:lpstr>Counting Large Distances in Convex Polygons A Computational Approach</vt:lpstr>
      <vt:lpstr>Background: Counting Diameters</vt:lpstr>
      <vt:lpstr>Large Distances</vt:lpstr>
      <vt:lpstr>Convex Top-k Distance Conjecture</vt:lpstr>
      <vt:lpstr>Levels</vt:lpstr>
      <vt:lpstr>Long Pair Lemma &amp; First Result</vt:lpstr>
      <vt:lpstr>Proving the Long Pair Lemma</vt:lpstr>
      <vt:lpstr>Computing</vt:lpstr>
      <vt:lpstr>Computer’s Lemma</vt:lpstr>
      <vt:lpstr>A Finite Methodology</vt:lpstr>
      <vt:lpstr>Ingredients: Geometric Facts</vt:lpstr>
      <vt:lpstr>Recipe for a Computer Search (in Java)</vt:lpstr>
      <vt:lpstr>A Typical Step of the Algorithm</vt:lpstr>
      <vt:lpstr>Computational Results (for n large)</vt:lpstr>
      <vt:lpstr>Abstract Tightness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Large Distances in Convex Polygons A Computational Approach</dc:title>
  <dc:creator>daveagp</dc:creator>
  <cp:lastModifiedBy>daveagp</cp:lastModifiedBy>
  <cp:revision>39</cp:revision>
  <dcterms:created xsi:type="dcterms:W3CDTF">2006-08-16T00:00:00Z</dcterms:created>
  <dcterms:modified xsi:type="dcterms:W3CDTF">2011-08-30T10:26:45Z</dcterms:modified>
</cp:coreProperties>
</file>