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1" r:id="rId1"/>
  </p:sldMasterIdLst>
  <p:sldIdLst>
    <p:sldId id="256" r:id="rId2"/>
    <p:sldId id="302" r:id="rId3"/>
    <p:sldId id="304" r:id="rId4"/>
    <p:sldId id="306" r:id="rId5"/>
    <p:sldId id="305" r:id="rId6"/>
    <p:sldId id="307" r:id="rId7"/>
    <p:sldId id="310" r:id="rId8"/>
    <p:sldId id="308" r:id="rId9"/>
    <p:sldId id="309" r:id="rId10"/>
    <p:sldId id="312" r:id="rId11"/>
    <p:sldId id="313" r:id="rId12"/>
    <p:sldId id="314" r:id="rId13"/>
    <p:sldId id="315" r:id="rId14"/>
    <p:sldId id="316" r:id="rId15"/>
    <p:sldId id="257" r:id="rId16"/>
    <p:sldId id="289" r:id="rId17"/>
    <p:sldId id="259" r:id="rId18"/>
    <p:sldId id="295" r:id="rId19"/>
    <p:sldId id="298" r:id="rId20"/>
    <p:sldId id="261" r:id="rId21"/>
    <p:sldId id="297" r:id="rId22"/>
    <p:sldId id="287" r:id="rId23"/>
    <p:sldId id="271" r:id="rId24"/>
    <p:sldId id="265" r:id="rId25"/>
    <p:sldId id="299" r:id="rId26"/>
    <p:sldId id="274" r:id="rId27"/>
    <p:sldId id="300" r:id="rId28"/>
    <p:sldId id="301" r:id="rId29"/>
    <p:sldId id="290" r:id="rId30"/>
  </p:sldIdLst>
  <p:sldSz cx="9144000" cy="6858000" type="screen4x3"/>
  <p:notesSz cx="7315200" cy="9601200"/>
  <p:embeddedFontLst>
    <p:embeddedFont>
      <p:font typeface="Sketch Rockwell" pitchFamily="2" charset="0"/>
      <p:bold r:id="rId31"/>
    </p:embeddedFont>
    <p:embeddedFont>
      <p:font typeface="Segoe Print" pitchFamily="2" charset="0"/>
      <p:regular r:id="rId32"/>
      <p:bold r:id="rId33"/>
    </p:embeddedFont>
    <p:embeddedFont>
      <p:font typeface="Lucida Calligraphy" pitchFamily="66" charset="0"/>
      <p:regular r:id="rId3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FF"/>
    <a:srgbClr val="FF0000"/>
    <a:srgbClr val="660066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 autoAdjust="0"/>
    <p:restoredTop sz="94595" autoAdjust="0"/>
  </p:normalViewPr>
  <p:slideViewPr>
    <p:cSldViewPr>
      <p:cViewPr>
        <p:scale>
          <a:sx n="80" d="100"/>
          <a:sy n="80" d="100"/>
        </p:scale>
        <p:origin x="8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3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2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6BD2E-BBD8-4439-8E6B-A5414C7BDB0F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Hypergraph</a:t>
            </a:r>
            <a:r>
              <a:rPr lang="en-US" dirty="0" smtClean="0"/>
              <a:t> Cover-Decomposition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5D6A-34BE-4B99-BA23-951B82E496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ZZFu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6BD2E-BBD8-4439-8E6B-A5414C7BDB0F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5D6A-34BE-4B99-BA23-951B82E49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6BD2E-BBD8-4439-8E6B-A5414C7BDB0F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5D6A-34BE-4B99-BA23-951B82E496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Point</a:t>
            </a:r>
          </a:p>
          <a:p>
            <a:pPr lvl="2"/>
            <a:r>
              <a:rPr lang="en-US" dirty="0" smtClean="0"/>
              <a:t>Point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6BD2E-BBD8-4439-8E6B-A5414C7BDB0F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F5D6A-34BE-4B99-BA23-951B82E49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0" r:id="rId3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457200" algn="l" defTabSz="914400" rtl="0" eaLnBrk="1" latinLnBrk="0" hangingPunct="1">
        <a:spcBef>
          <a:spcPts val="500"/>
        </a:spcBef>
        <a:buSzPct val="80000"/>
        <a:buFont typeface="Segoe Print" pitchFamily="2" charset="0"/>
        <a:buChar char="♫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365760" algn="l" defTabSz="914400" rtl="0" eaLnBrk="1" latinLnBrk="0" hangingPunct="1">
        <a:spcBef>
          <a:spcPts val="500"/>
        </a:spcBef>
        <a:buSzPct val="80000"/>
        <a:buFont typeface="Segoe Print" pitchFamily="2" charset="0"/>
        <a:buChar char="♪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Randomized Algorithms for Cuts and </a:t>
            </a:r>
            <a:r>
              <a:rPr lang="en-US" dirty="0" err="1" smtClean="0"/>
              <a:t>Colouring</a:t>
            </a:r>
            <a:endParaRPr lang="en-US" dirty="0"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chemeClr val="accent1">
                      <a:lumMod val="75000"/>
                    </a:schemeClr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0" scaled="0"/>
              </a:gra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581400"/>
            <a:ext cx="88392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David </a:t>
            </a:r>
            <a:r>
              <a:rPr lang="en-US" dirty="0" smtClean="0"/>
              <a:t>Pritchard,</a:t>
            </a:r>
            <a:br>
              <a:rPr lang="en-US" dirty="0" smtClean="0"/>
            </a:br>
            <a:r>
              <a:rPr lang="en-US" dirty="0" smtClean="0"/>
              <a:t>NSERC Post-doctoral Fellow</a:t>
            </a:r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4343400" y="4648200"/>
            <a:ext cx="4419600" cy="1608005"/>
            <a:chOff x="1027287" y="4038600"/>
            <a:chExt cx="7583313" cy="2759075"/>
          </a:xfrm>
        </p:grpSpPr>
        <p:sp>
          <p:nvSpPr>
            <p:cNvPr id="13" name="5-Point Star 12"/>
            <p:cNvSpPr/>
            <p:nvPr/>
          </p:nvSpPr>
          <p:spPr>
            <a:xfrm>
              <a:off x="4953704" y="5163608"/>
              <a:ext cx="1752600" cy="1524000"/>
            </a:xfrm>
            <a:prstGeom prst="star5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591504" y="4305300"/>
              <a:ext cx="1219200" cy="1143000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366204" y="4038600"/>
              <a:ext cx="3556000" cy="2743200"/>
            </a:xfrm>
            <a:custGeom>
              <a:avLst/>
              <a:gdLst>
                <a:gd name="connsiteX0" fmla="*/ 3454400 w 3670300"/>
                <a:gd name="connsiteY0" fmla="*/ 419100 h 3367617"/>
                <a:gd name="connsiteX1" fmla="*/ 2692400 w 3670300"/>
                <a:gd name="connsiteY1" fmla="*/ 2959100 h 3367617"/>
                <a:gd name="connsiteX2" fmla="*/ 215900 w 3670300"/>
                <a:gd name="connsiteY2" fmla="*/ 2870200 h 3367617"/>
                <a:gd name="connsiteX3" fmla="*/ 1397000 w 3670300"/>
                <a:gd name="connsiteY3" fmla="*/ 444500 h 3367617"/>
                <a:gd name="connsiteX4" fmla="*/ 3454400 w 3670300"/>
                <a:gd name="connsiteY4" fmla="*/ 419100 h 3367617"/>
                <a:gd name="connsiteX0" fmla="*/ 3416300 w 3632200"/>
                <a:gd name="connsiteY0" fmla="*/ 700617 h 3204634"/>
                <a:gd name="connsiteX1" fmla="*/ 2692400 w 3632200"/>
                <a:gd name="connsiteY1" fmla="*/ 2859617 h 3204634"/>
                <a:gd name="connsiteX2" fmla="*/ 215900 w 3632200"/>
                <a:gd name="connsiteY2" fmla="*/ 2770717 h 3204634"/>
                <a:gd name="connsiteX3" fmla="*/ 1397000 w 3632200"/>
                <a:gd name="connsiteY3" fmla="*/ 345017 h 3204634"/>
                <a:gd name="connsiteX4" fmla="*/ 3416300 w 3632200"/>
                <a:gd name="connsiteY4" fmla="*/ 700617 h 3204634"/>
                <a:gd name="connsiteX0" fmla="*/ 3422650 w 3644900"/>
                <a:gd name="connsiteY0" fmla="*/ 497418 h 3001435"/>
                <a:gd name="connsiteX1" fmla="*/ 2698750 w 3644900"/>
                <a:gd name="connsiteY1" fmla="*/ 2656418 h 3001435"/>
                <a:gd name="connsiteX2" fmla="*/ 222250 w 3644900"/>
                <a:gd name="connsiteY2" fmla="*/ 2567518 h 3001435"/>
                <a:gd name="connsiteX3" fmla="*/ 1365250 w 3644900"/>
                <a:gd name="connsiteY3" fmla="*/ 345017 h 3001435"/>
                <a:gd name="connsiteX4" fmla="*/ 3422650 w 3644900"/>
                <a:gd name="connsiteY4" fmla="*/ 497418 h 3001435"/>
                <a:gd name="connsiteX0" fmla="*/ 3454400 w 3708400"/>
                <a:gd name="connsiteY0" fmla="*/ 497418 h 2897718"/>
                <a:gd name="connsiteX1" fmla="*/ 2921000 w 3708400"/>
                <a:gd name="connsiteY1" fmla="*/ 2326217 h 2897718"/>
                <a:gd name="connsiteX2" fmla="*/ 254000 w 3708400"/>
                <a:gd name="connsiteY2" fmla="*/ 2567518 h 2897718"/>
                <a:gd name="connsiteX3" fmla="*/ 1397000 w 3708400"/>
                <a:gd name="connsiteY3" fmla="*/ 345017 h 2897718"/>
                <a:gd name="connsiteX4" fmla="*/ 3454400 w 3708400"/>
                <a:gd name="connsiteY4" fmla="*/ 497418 h 2897718"/>
                <a:gd name="connsiteX0" fmla="*/ 3530600 w 3784600"/>
                <a:gd name="connsiteY0" fmla="*/ 469901 h 2705100"/>
                <a:gd name="connsiteX1" fmla="*/ 2997200 w 3784600"/>
                <a:gd name="connsiteY1" fmla="*/ 2298700 h 2705100"/>
                <a:gd name="connsiteX2" fmla="*/ 254000 w 3784600"/>
                <a:gd name="connsiteY2" fmla="*/ 2374900 h 2705100"/>
                <a:gd name="connsiteX3" fmla="*/ 1473200 w 3784600"/>
                <a:gd name="connsiteY3" fmla="*/ 317500 h 2705100"/>
                <a:gd name="connsiteX4" fmla="*/ 3530600 w 3784600"/>
                <a:gd name="connsiteY4" fmla="*/ 469901 h 2705100"/>
                <a:gd name="connsiteX0" fmla="*/ 3378200 w 3632200"/>
                <a:gd name="connsiteY0" fmla="*/ 342900 h 2730500"/>
                <a:gd name="connsiteX1" fmla="*/ 2997200 w 3632200"/>
                <a:gd name="connsiteY1" fmla="*/ 2324100 h 2730500"/>
                <a:gd name="connsiteX2" fmla="*/ 254000 w 3632200"/>
                <a:gd name="connsiteY2" fmla="*/ 2400300 h 2730500"/>
                <a:gd name="connsiteX3" fmla="*/ 1473200 w 3632200"/>
                <a:gd name="connsiteY3" fmla="*/ 342900 h 2730500"/>
                <a:gd name="connsiteX4" fmla="*/ 3378200 w 3632200"/>
                <a:gd name="connsiteY4" fmla="*/ 342900 h 2730500"/>
                <a:gd name="connsiteX0" fmla="*/ 3340100 w 3556000"/>
                <a:gd name="connsiteY0" fmla="*/ 342900 h 2743200"/>
                <a:gd name="connsiteX1" fmla="*/ 2730500 w 3556000"/>
                <a:gd name="connsiteY1" fmla="*/ 2400300 h 2743200"/>
                <a:gd name="connsiteX2" fmla="*/ 215900 w 3556000"/>
                <a:gd name="connsiteY2" fmla="*/ 2400300 h 2743200"/>
                <a:gd name="connsiteX3" fmla="*/ 1435100 w 3556000"/>
                <a:gd name="connsiteY3" fmla="*/ 342900 h 2743200"/>
                <a:gd name="connsiteX4" fmla="*/ 3340100 w 3556000"/>
                <a:gd name="connsiteY4" fmla="*/ 34290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56000" h="2743200">
                  <a:moveTo>
                    <a:pt x="3340100" y="342900"/>
                  </a:moveTo>
                  <a:cubicBezTo>
                    <a:pt x="3556000" y="685800"/>
                    <a:pt x="3251200" y="2057400"/>
                    <a:pt x="2730500" y="2400300"/>
                  </a:cubicBezTo>
                  <a:cubicBezTo>
                    <a:pt x="2209800" y="2743200"/>
                    <a:pt x="431800" y="2743200"/>
                    <a:pt x="215900" y="2400300"/>
                  </a:cubicBezTo>
                  <a:cubicBezTo>
                    <a:pt x="0" y="2057400"/>
                    <a:pt x="914400" y="685800"/>
                    <a:pt x="1435100" y="342900"/>
                  </a:cubicBezTo>
                  <a:cubicBezTo>
                    <a:pt x="1955800" y="0"/>
                    <a:pt x="3124200" y="0"/>
                    <a:pt x="3340100" y="342900"/>
                  </a:cubicBezTo>
                  <a:close/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515304" y="4401608"/>
              <a:ext cx="3048000" cy="22098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027287" y="4823884"/>
              <a:ext cx="4500034" cy="1968498"/>
            </a:xfrm>
            <a:custGeom>
              <a:avLst/>
              <a:gdLst>
                <a:gd name="connsiteX0" fmla="*/ 558800 w 4559300"/>
                <a:gd name="connsiteY0" fmla="*/ 158750 h 2216150"/>
                <a:gd name="connsiteX1" fmla="*/ 3187700 w 4559300"/>
                <a:gd name="connsiteY1" fmla="*/ 984250 h 2216150"/>
                <a:gd name="connsiteX2" fmla="*/ 4127500 w 4559300"/>
                <a:gd name="connsiteY2" fmla="*/ 1835150 h 2216150"/>
                <a:gd name="connsiteX3" fmla="*/ 596900 w 4559300"/>
                <a:gd name="connsiteY3" fmla="*/ 1936750 h 2216150"/>
                <a:gd name="connsiteX4" fmla="*/ 558800 w 4559300"/>
                <a:gd name="connsiteY4" fmla="*/ 158750 h 2216150"/>
                <a:gd name="connsiteX0" fmla="*/ 558800 w 4358217"/>
                <a:gd name="connsiteY0" fmla="*/ 179917 h 2237317"/>
                <a:gd name="connsiteX1" fmla="*/ 1981200 w 4358217"/>
                <a:gd name="connsiteY1" fmla="*/ 878417 h 2237317"/>
                <a:gd name="connsiteX2" fmla="*/ 4127500 w 4358217"/>
                <a:gd name="connsiteY2" fmla="*/ 1856317 h 2237317"/>
                <a:gd name="connsiteX3" fmla="*/ 596900 w 4358217"/>
                <a:gd name="connsiteY3" fmla="*/ 1957917 h 2237317"/>
                <a:gd name="connsiteX4" fmla="*/ 558800 w 4358217"/>
                <a:gd name="connsiteY4" fmla="*/ 179917 h 2237317"/>
                <a:gd name="connsiteX0" fmla="*/ 558800 w 4489450"/>
                <a:gd name="connsiteY0" fmla="*/ 179917 h 2237317"/>
                <a:gd name="connsiteX1" fmla="*/ 1981200 w 4489450"/>
                <a:gd name="connsiteY1" fmla="*/ 878417 h 2237317"/>
                <a:gd name="connsiteX2" fmla="*/ 2768601 w 4489450"/>
                <a:gd name="connsiteY2" fmla="*/ 1183218 h 2237317"/>
                <a:gd name="connsiteX3" fmla="*/ 4127500 w 4489450"/>
                <a:gd name="connsiteY3" fmla="*/ 1856317 h 2237317"/>
                <a:gd name="connsiteX4" fmla="*/ 596900 w 4489450"/>
                <a:gd name="connsiteY4" fmla="*/ 1957917 h 2237317"/>
                <a:gd name="connsiteX5" fmla="*/ 558800 w 4489450"/>
                <a:gd name="connsiteY5" fmla="*/ 179917 h 2237317"/>
                <a:gd name="connsiteX0" fmla="*/ 558800 w 4536017"/>
                <a:gd name="connsiteY0" fmla="*/ 179917 h 2237317"/>
                <a:gd name="connsiteX1" fmla="*/ 1981200 w 4536017"/>
                <a:gd name="connsiteY1" fmla="*/ 878417 h 2237317"/>
                <a:gd name="connsiteX2" fmla="*/ 3048000 w 4536017"/>
                <a:gd name="connsiteY2" fmla="*/ 1030818 h 2237317"/>
                <a:gd name="connsiteX3" fmla="*/ 4127500 w 4536017"/>
                <a:gd name="connsiteY3" fmla="*/ 1856317 h 2237317"/>
                <a:gd name="connsiteX4" fmla="*/ 596900 w 4536017"/>
                <a:gd name="connsiteY4" fmla="*/ 1957917 h 2237317"/>
                <a:gd name="connsiteX5" fmla="*/ 558800 w 4536017"/>
                <a:gd name="connsiteY5" fmla="*/ 179917 h 2237317"/>
                <a:gd name="connsiteX0" fmla="*/ 558800 w 4536017"/>
                <a:gd name="connsiteY0" fmla="*/ 243417 h 2300817"/>
                <a:gd name="connsiteX1" fmla="*/ 1371600 w 4536017"/>
                <a:gd name="connsiteY1" fmla="*/ 560918 h 2300817"/>
                <a:gd name="connsiteX2" fmla="*/ 3048000 w 4536017"/>
                <a:gd name="connsiteY2" fmla="*/ 1094318 h 2300817"/>
                <a:gd name="connsiteX3" fmla="*/ 4127500 w 4536017"/>
                <a:gd name="connsiteY3" fmla="*/ 1919817 h 2300817"/>
                <a:gd name="connsiteX4" fmla="*/ 596900 w 4536017"/>
                <a:gd name="connsiteY4" fmla="*/ 2021417 h 2300817"/>
                <a:gd name="connsiteX5" fmla="*/ 558800 w 4536017"/>
                <a:gd name="connsiteY5" fmla="*/ 243417 h 2300817"/>
                <a:gd name="connsiteX0" fmla="*/ 281517 w 4588934"/>
                <a:gd name="connsiteY0" fmla="*/ 431800 h 1940982"/>
                <a:gd name="connsiteX1" fmla="*/ 1424517 w 4588934"/>
                <a:gd name="connsiteY1" fmla="*/ 279400 h 1940982"/>
                <a:gd name="connsiteX2" fmla="*/ 3100917 w 4588934"/>
                <a:gd name="connsiteY2" fmla="*/ 812800 h 1940982"/>
                <a:gd name="connsiteX3" fmla="*/ 4180417 w 4588934"/>
                <a:gd name="connsiteY3" fmla="*/ 1638299 h 1940982"/>
                <a:gd name="connsiteX4" fmla="*/ 649817 w 4588934"/>
                <a:gd name="connsiteY4" fmla="*/ 1739899 h 1940982"/>
                <a:gd name="connsiteX5" fmla="*/ 281517 w 4588934"/>
                <a:gd name="connsiteY5" fmla="*/ 431800 h 1940982"/>
                <a:gd name="connsiteX0" fmla="*/ 281517 w 4550834"/>
                <a:gd name="connsiteY0" fmla="*/ 431800 h 1940982"/>
                <a:gd name="connsiteX1" fmla="*/ 1424517 w 4550834"/>
                <a:gd name="connsiteY1" fmla="*/ 279400 h 1940982"/>
                <a:gd name="connsiteX2" fmla="*/ 2872317 w 4550834"/>
                <a:gd name="connsiteY2" fmla="*/ 889000 h 1940982"/>
                <a:gd name="connsiteX3" fmla="*/ 4180417 w 4550834"/>
                <a:gd name="connsiteY3" fmla="*/ 1638299 h 1940982"/>
                <a:gd name="connsiteX4" fmla="*/ 649817 w 4550834"/>
                <a:gd name="connsiteY4" fmla="*/ 1739899 h 1940982"/>
                <a:gd name="connsiteX5" fmla="*/ 281517 w 4550834"/>
                <a:gd name="connsiteY5" fmla="*/ 431800 h 1940982"/>
                <a:gd name="connsiteX0" fmla="*/ 281517 w 4550834"/>
                <a:gd name="connsiteY0" fmla="*/ 129116 h 1638298"/>
                <a:gd name="connsiteX1" fmla="*/ 1957917 w 4550834"/>
                <a:gd name="connsiteY1" fmla="*/ 662516 h 1638298"/>
                <a:gd name="connsiteX2" fmla="*/ 2872317 w 4550834"/>
                <a:gd name="connsiteY2" fmla="*/ 586316 h 1638298"/>
                <a:gd name="connsiteX3" fmla="*/ 4180417 w 4550834"/>
                <a:gd name="connsiteY3" fmla="*/ 1335615 h 1638298"/>
                <a:gd name="connsiteX4" fmla="*/ 649817 w 4550834"/>
                <a:gd name="connsiteY4" fmla="*/ 1437215 h 1638298"/>
                <a:gd name="connsiteX5" fmla="*/ 281517 w 4550834"/>
                <a:gd name="connsiteY5" fmla="*/ 129116 h 1638298"/>
                <a:gd name="connsiteX0" fmla="*/ 789517 w 4449234"/>
                <a:gd name="connsiteY0" fmla="*/ 129116 h 2260598"/>
                <a:gd name="connsiteX1" fmla="*/ 1856317 w 4449234"/>
                <a:gd name="connsiteY1" fmla="*/ 1195916 h 2260598"/>
                <a:gd name="connsiteX2" fmla="*/ 2770717 w 4449234"/>
                <a:gd name="connsiteY2" fmla="*/ 1119716 h 2260598"/>
                <a:gd name="connsiteX3" fmla="*/ 4078817 w 4449234"/>
                <a:gd name="connsiteY3" fmla="*/ 1869015 h 2260598"/>
                <a:gd name="connsiteX4" fmla="*/ 548217 w 4449234"/>
                <a:gd name="connsiteY4" fmla="*/ 1970615 h 2260598"/>
                <a:gd name="connsiteX5" fmla="*/ 789517 w 4449234"/>
                <a:gd name="connsiteY5" fmla="*/ 129116 h 2260598"/>
                <a:gd name="connsiteX0" fmla="*/ 789517 w 4449234"/>
                <a:gd name="connsiteY0" fmla="*/ 179916 h 2311398"/>
                <a:gd name="connsiteX1" fmla="*/ 1703917 w 4449234"/>
                <a:gd name="connsiteY1" fmla="*/ 941916 h 2311398"/>
                <a:gd name="connsiteX2" fmla="*/ 2770717 w 4449234"/>
                <a:gd name="connsiteY2" fmla="*/ 1170516 h 2311398"/>
                <a:gd name="connsiteX3" fmla="*/ 4078817 w 4449234"/>
                <a:gd name="connsiteY3" fmla="*/ 1919815 h 2311398"/>
                <a:gd name="connsiteX4" fmla="*/ 548217 w 4449234"/>
                <a:gd name="connsiteY4" fmla="*/ 2021415 h 2311398"/>
                <a:gd name="connsiteX5" fmla="*/ 789517 w 4449234"/>
                <a:gd name="connsiteY5" fmla="*/ 179916 h 2311398"/>
                <a:gd name="connsiteX0" fmla="*/ 726017 w 4461934"/>
                <a:gd name="connsiteY0" fmla="*/ 179916 h 2133598"/>
                <a:gd name="connsiteX1" fmla="*/ 1716617 w 4461934"/>
                <a:gd name="connsiteY1" fmla="*/ 789516 h 2133598"/>
                <a:gd name="connsiteX2" fmla="*/ 2783417 w 4461934"/>
                <a:gd name="connsiteY2" fmla="*/ 1018116 h 2133598"/>
                <a:gd name="connsiteX3" fmla="*/ 4091517 w 4461934"/>
                <a:gd name="connsiteY3" fmla="*/ 1767415 h 2133598"/>
                <a:gd name="connsiteX4" fmla="*/ 560917 w 4461934"/>
                <a:gd name="connsiteY4" fmla="*/ 1869015 h 2133598"/>
                <a:gd name="connsiteX5" fmla="*/ 726017 w 4461934"/>
                <a:gd name="connsiteY5" fmla="*/ 179916 h 2133598"/>
                <a:gd name="connsiteX0" fmla="*/ 726017 w 4461934"/>
                <a:gd name="connsiteY0" fmla="*/ 14816 h 1968498"/>
                <a:gd name="connsiteX1" fmla="*/ 1716617 w 4461934"/>
                <a:gd name="connsiteY1" fmla="*/ 624416 h 1968498"/>
                <a:gd name="connsiteX2" fmla="*/ 2783417 w 4461934"/>
                <a:gd name="connsiteY2" fmla="*/ 853016 h 1968498"/>
                <a:gd name="connsiteX3" fmla="*/ 4091517 w 4461934"/>
                <a:gd name="connsiteY3" fmla="*/ 1602315 h 1968498"/>
                <a:gd name="connsiteX4" fmla="*/ 560917 w 4461934"/>
                <a:gd name="connsiteY4" fmla="*/ 1703915 h 1968498"/>
                <a:gd name="connsiteX5" fmla="*/ 726017 w 4461934"/>
                <a:gd name="connsiteY5" fmla="*/ 14816 h 1968498"/>
                <a:gd name="connsiteX0" fmla="*/ 726017 w 4461934"/>
                <a:gd name="connsiteY0" fmla="*/ 14816 h 1968498"/>
                <a:gd name="connsiteX1" fmla="*/ 1716617 w 4461934"/>
                <a:gd name="connsiteY1" fmla="*/ 624416 h 1968498"/>
                <a:gd name="connsiteX2" fmla="*/ 2783417 w 4461934"/>
                <a:gd name="connsiteY2" fmla="*/ 853016 h 1968498"/>
                <a:gd name="connsiteX3" fmla="*/ 4091517 w 4461934"/>
                <a:gd name="connsiteY3" fmla="*/ 1602315 h 1968498"/>
                <a:gd name="connsiteX4" fmla="*/ 560917 w 4461934"/>
                <a:gd name="connsiteY4" fmla="*/ 1703915 h 1968498"/>
                <a:gd name="connsiteX5" fmla="*/ 726017 w 4461934"/>
                <a:gd name="connsiteY5" fmla="*/ 14816 h 1968498"/>
                <a:gd name="connsiteX0" fmla="*/ 726017 w 4461934"/>
                <a:gd name="connsiteY0" fmla="*/ 14816 h 1968498"/>
                <a:gd name="connsiteX1" fmla="*/ 1869017 w 4461934"/>
                <a:gd name="connsiteY1" fmla="*/ 624416 h 1968498"/>
                <a:gd name="connsiteX2" fmla="*/ 2783417 w 4461934"/>
                <a:gd name="connsiteY2" fmla="*/ 853016 h 1968498"/>
                <a:gd name="connsiteX3" fmla="*/ 4091517 w 4461934"/>
                <a:gd name="connsiteY3" fmla="*/ 1602315 h 1968498"/>
                <a:gd name="connsiteX4" fmla="*/ 560917 w 4461934"/>
                <a:gd name="connsiteY4" fmla="*/ 1703915 h 1968498"/>
                <a:gd name="connsiteX5" fmla="*/ 726017 w 4461934"/>
                <a:gd name="connsiteY5" fmla="*/ 14816 h 1968498"/>
                <a:gd name="connsiteX0" fmla="*/ 726017 w 4500034"/>
                <a:gd name="connsiteY0" fmla="*/ 14816 h 1968498"/>
                <a:gd name="connsiteX1" fmla="*/ 1869017 w 4500034"/>
                <a:gd name="connsiteY1" fmla="*/ 624416 h 1968498"/>
                <a:gd name="connsiteX2" fmla="*/ 3012017 w 4500034"/>
                <a:gd name="connsiteY2" fmla="*/ 776816 h 1968498"/>
                <a:gd name="connsiteX3" fmla="*/ 4091517 w 4500034"/>
                <a:gd name="connsiteY3" fmla="*/ 1602315 h 1968498"/>
                <a:gd name="connsiteX4" fmla="*/ 560917 w 4500034"/>
                <a:gd name="connsiteY4" fmla="*/ 1703915 h 1968498"/>
                <a:gd name="connsiteX5" fmla="*/ 726017 w 4500034"/>
                <a:gd name="connsiteY5" fmla="*/ 14816 h 1968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00034" h="1968498">
                  <a:moveTo>
                    <a:pt x="726017" y="14816"/>
                  </a:moveTo>
                  <a:cubicBezTo>
                    <a:pt x="994834" y="0"/>
                    <a:pt x="1274234" y="345016"/>
                    <a:pt x="1869017" y="624416"/>
                  </a:cubicBezTo>
                  <a:cubicBezTo>
                    <a:pt x="2237317" y="791633"/>
                    <a:pt x="2641600" y="613833"/>
                    <a:pt x="3012017" y="776816"/>
                  </a:cubicBezTo>
                  <a:cubicBezTo>
                    <a:pt x="3382434" y="939799"/>
                    <a:pt x="4500034" y="1447799"/>
                    <a:pt x="4091517" y="1602315"/>
                  </a:cubicBezTo>
                  <a:cubicBezTo>
                    <a:pt x="3683000" y="1756831"/>
                    <a:pt x="1121834" y="1968498"/>
                    <a:pt x="560917" y="1703915"/>
                  </a:cubicBezTo>
                  <a:cubicBezTo>
                    <a:pt x="0" y="1439332"/>
                    <a:pt x="406400" y="118532"/>
                    <a:pt x="726017" y="14816"/>
                  </a:cubicBezTo>
                  <a:close/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108448" y="4114800"/>
              <a:ext cx="4502152" cy="2114549"/>
            </a:xfrm>
            <a:custGeom>
              <a:avLst/>
              <a:gdLst>
                <a:gd name="connsiteX0" fmla="*/ 541867 w 4235450"/>
                <a:gd name="connsiteY0" fmla="*/ 1212850 h 2239433"/>
                <a:gd name="connsiteX1" fmla="*/ 3818467 w 4235450"/>
                <a:gd name="connsiteY1" fmla="*/ 2089150 h 2239433"/>
                <a:gd name="connsiteX2" fmla="*/ 3043767 w 4235450"/>
                <a:gd name="connsiteY2" fmla="*/ 311150 h 2239433"/>
                <a:gd name="connsiteX3" fmla="*/ 567267 w 4235450"/>
                <a:gd name="connsiteY3" fmla="*/ 222250 h 2239433"/>
                <a:gd name="connsiteX4" fmla="*/ 541867 w 4235450"/>
                <a:gd name="connsiteY4" fmla="*/ 1212850 h 2239433"/>
                <a:gd name="connsiteX0" fmla="*/ 541867 w 4512029"/>
                <a:gd name="connsiteY0" fmla="*/ 1219200 h 2240492"/>
                <a:gd name="connsiteX1" fmla="*/ 4055534 w 4512029"/>
                <a:gd name="connsiteY1" fmla="*/ 2089150 h 2240492"/>
                <a:gd name="connsiteX2" fmla="*/ 3280834 w 4512029"/>
                <a:gd name="connsiteY2" fmla="*/ 311150 h 2240492"/>
                <a:gd name="connsiteX3" fmla="*/ 804334 w 4512029"/>
                <a:gd name="connsiteY3" fmla="*/ 222250 h 2240492"/>
                <a:gd name="connsiteX4" fmla="*/ 541867 w 4512029"/>
                <a:gd name="connsiteY4" fmla="*/ 1219200 h 2240492"/>
                <a:gd name="connsiteX0" fmla="*/ 540456 w 4502152"/>
                <a:gd name="connsiteY0" fmla="*/ 1201208 h 2114549"/>
                <a:gd name="connsiteX1" fmla="*/ 4045657 w 4502152"/>
                <a:gd name="connsiteY1" fmla="*/ 1963207 h 2114549"/>
                <a:gd name="connsiteX2" fmla="*/ 3279423 w 4502152"/>
                <a:gd name="connsiteY2" fmla="*/ 293158 h 2114549"/>
                <a:gd name="connsiteX3" fmla="*/ 802923 w 4502152"/>
                <a:gd name="connsiteY3" fmla="*/ 204258 h 2114549"/>
                <a:gd name="connsiteX4" fmla="*/ 540456 w 4502152"/>
                <a:gd name="connsiteY4" fmla="*/ 1201208 h 2114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2152" h="2114549">
                  <a:moveTo>
                    <a:pt x="540456" y="1201208"/>
                  </a:moveTo>
                  <a:cubicBezTo>
                    <a:pt x="1080912" y="1494366"/>
                    <a:pt x="3589163" y="2114549"/>
                    <a:pt x="4045657" y="1963207"/>
                  </a:cubicBezTo>
                  <a:cubicBezTo>
                    <a:pt x="4502152" y="1811865"/>
                    <a:pt x="3819879" y="586316"/>
                    <a:pt x="3279423" y="293158"/>
                  </a:cubicBezTo>
                  <a:cubicBezTo>
                    <a:pt x="2738967" y="0"/>
                    <a:pt x="1259418" y="52916"/>
                    <a:pt x="802923" y="204258"/>
                  </a:cubicBezTo>
                  <a:cubicBezTo>
                    <a:pt x="346429" y="355600"/>
                    <a:pt x="0" y="908050"/>
                    <a:pt x="540456" y="1201208"/>
                  </a:cubicBezTo>
                  <a:close/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286021" y="4955117"/>
              <a:ext cx="2533650" cy="1646766"/>
            </a:xfrm>
            <a:custGeom>
              <a:avLst/>
              <a:gdLst>
                <a:gd name="connsiteX0" fmla="*/ 924983 w 2533650"/>
                <a:gd name="connsiteY0" fmla="*/ 493183 h 1646766"/>
                <a:gd name="connsiteX1" fmla="*/ 1966383 w 2533650"/>
                <a:gd name="connsiteY1" fmla="*/ 48683 h 1646766"/>
                <a:gd name="connsiteX2" fmla="*/ 2321983 w 2533650"/>
                <a:gd name="connsiteY2" fmla="*/ 785283 h 1646766"/>
                <a:gd name="connsiteX3" fmla="*/ 696383 w 2533650"/>
                <a:gd name="connsiteY3" fmla="*/ 1610783 h 1646766"/>
                <a:gd name="connsiteX4" fmla="*/ 35983 w 2533650"/>
                <a:gd name="connsiteY4" fmla="*/ 1001183 h 1646766"/>
                <a:gd name="connsiteX5" fmla="*/ 924983 w 2533650"/>
                <a:gd name="connsiteY5" fmla="*/ 493183 h 1646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33650" h="1646766">
                  <a:moveTo>
                    <a:pt x="924983" y="493183"/>
                  </a:moveTo>
                  <a:cubicBezTo>
                    <a:pt x="1246716" y="334433"/>
                    <a:pt x="1733550" y="0"/>
                    <a:pt x="1966383" y="48683"/>
                  </a:cubicBezTo>
                  <a:cubicBezTo>
                    <a:pt x="2199216" y="97366"/>
                    <a:pt x="2533650" y="524933"/>
                    <a:pt x="2321983" y="785283"/>
                  </a:cubicBezTo>
                  <a:cubicBezTo>
                    <a:pt x="2110316" y="1045633"/>
                    <a:pt x="1077383" y="1574800"/>
                    <a:pt x="696383" y="1610783"/>
                  </a:cubicBezTo>
                  <a:cubicBezTo>
                    <a:pt x="315383" y="1646766"/>
                    <a:pt x="0" y="1185333"/>
                    <a:pt x="35983" y="1001183"/>
                  </a:cubicBezTo>
                  <a:cubicBezTo>
                    <a:pt x="71966" y="817033"/>
                    <a:pt x="603250" y="651933"/>
                    <a:pt x="924983" y="493183"/>
                  </a:cubicBezTo>
                  <a:close/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031521" y="4259791"/>
              <a:ext cx="2937933" cy="2537884"/>
            </a:xfrm>
            <a:custGeom>
              <a:avLst/>
              <a:gdLst>
                <a:gd name="connsiteX0" fmla="*/ 378883 w 2937933"/>
                <a:gd name="connsiteY0" fmla="*/ 776817 h 2537884"/>
                <a:gd name="connsiteX1" fmla="*/ 1750483 w 2937933"/>
                <a:gd name="connsiteY1" fmla="*/ 65617 h 2537884"/>
                <a:gd name="connsiteX2" fmla="*/ 2829983 w 2937933"/>
                <a:gd name="connsiteY2" fmla="*/ 383117 h 2537884"/>
                <a:gd name="connsiteX3" fmla="*/ 2398183 w 2937933"/>
                <a:gd name="connsiteY3" fmla="*/ 2326217 h 2537884"/>
                <a:gd name="connsiteX4" fmla="*/ 340783 w 2937933"/>
                <a:gd name="connsiteY4" fmla="*/ 1653117 h 2537884"/>
                <a:gd name="connsiteX5" fmla="*/ 378883 w 2937933"/>
                <a:gd name="connsiteY5" fmla="*/ 776817 h 2537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37933" h="2537884">
                  <a:moveTo>
                    <a:pt x="378883" y="776817"/>
                  </a:moveTo>
                  <a:cubicBezTo>
                    <a:pt x="613833" y="512234"/>
                    <a:pt x="1341966" y="131234"/>
                    <a:pt x="1750483" y="65617"/>
                  </a:cubicBezTo>
                  <a:cubicBezTo>
                    <a:pt x="2159000" y="0"/>
                    <a:pt x="2722033" y="6350"/>
                    <a:pt x="2829983" y="383117"/>
                  </a:cubicBezTo>
                  <a:cubicBezTo>
                    <a:pt x="2937933" y="759884"/>
                    <a:pt x="2813050" y="2114550"/>
                    <a:pt x="2398183" y="2326217"/>
                  </a:cubicBezTo>
                  <a:cubicBezTo>
                    <a:pt x="1983316" y="2537884"/>
                    <a:pt x="681566" y="1917700"/>
                    <a:pt x="340783" y="1653117"/>
                  </a:cubicBezTo>
                  <a:cubicBezTo>
                    <a:pt x="0" y="1388534"/>
                    <a:pt x="143933" y="1041400"/>
                    <a:pt x="378883" y="776817"/>
                  </a:cubicBezTo>
                  <a:close/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124200" y="48006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048000" y="59436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905000" y="55626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191000" y="60960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953000" y="48768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019800" y="46482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086600" y="54102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791200" y="59436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678288" y="609600"/>
            <a:ext cx="3951112" cy="1524000"/>
            <a:chOff x="1371600" y="762000"/>
            <a:chExt cx="5334000" cy="2057400"/>
          </a:xfrm>
        </p:grpSpPr>
        <p:cxnSp>
          <p:nvCxnSpPr>
            <p:cNvPr id="29" name="Straight Connector 28"/>
            <p:cNvCxnSpPr>
              <a:stCxn id="48" idx="6"/>
              <a:endCxn id="47" idx="1"/>
            </p:cNvCxnSpPr>
            <p:nvPr/>
          </p:nvCxnSpPr>
          <p:spPr>
            <a:xfrm>
              <a:off x="1524000" y="2209800"/>
              <a:ext cx="1012918" cy="327118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57" idx="5"/>
              <a:endCxn id="46" idx="2"/>
            </p:cNvCxnSpPr>
            <p:nvPr/>
          </p:nvCxnSpPr>
          <p:spPr>
            <a:xfrm>
              <a:off x="1654082" y="1349282"/>
              <a:ext cx="936718" cy="98518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46" idx="4"/>
              <a:endCxn id="47" idx="0"/>
            </p:cNvCxnSpPr>
            <p:nvPr/>
          </p:nvCxnSpPr>
          <p:spPr>
            <a:xfrm flipH="1">
              <a:off x="2590800" y="1524000"/>
              <a:ext cx="76200" cy="99060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47" idx="6"/>
              <a:endCxn id="49" idx="2"/>
            </p:cNvCxnSpPr>
            <p:nvPr/>
          </p:nvCxnSpPr>
          <p:spPr>
            <a:xfrm>
              <a:off x="2667000" y="2590800"/>
              <a:ext cx="990600" cy="15240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46" idx="6"/>
              <a:endCxn id="55" idx="2"/>
            </p:cNvCxnSpPr>
            <p:nvPr/>
          </p:nvCxnSpPr>
          <p:spPr>
            <a:xfrm>
              <a:off x="2743200" y="1447800"/>
              <a:ext cx="685800" cy="7620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50" idx="6"/>
              <a:endCxn id="51" idx="2"/>
            </p:cNvCxnSpPr>
            <p:nvPr/>
          </p:nvCxnSpPr>
          <p:spPr>
            <a:xfrm flipV="1">
              <a:off x="4572000" y="1295400"/>
              <a:ext cx="914400" cy="22860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49" idx="6"/>
              <a:endCxn id="53" idx="2"/>
            </p:cNvCxnSpPr>
            <p:nvPr/>
          </p:nvCxnSpPr>
          <p:spPr>
            <a:xfrm flipV="1">
              <a:off x="3810000" y="2590800"/>
              <a:ext cx="1447800" cy="15240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51" idx="4"/>
              <a:endCxn id="53" idx="7"/>
            </p:cNvCxnSpPr>
            <p:nvPr/>
          </p:nvCxnSpPr>
          <p:spPr>
            <a:xfrm flipH="1">
              <a:off x="5387882" y="1371600"/>
              <a:ext cx="174718" cy="1165318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51" idx="6"/>
              <a:endCxn id="52" idx="1"/>
            </p:cNvCxnSpPr>
            <p:nvPr/>
          </p:nvCxnSpPr>
          <p:spPr>
            <a:xfrm>
              <a:off x="5638800" y="1295400"/>
              <a:ext cx="936718" cy="708118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53" idx="6"/>
              <a:endCxn id="52" idx="3"/>
            </p:cNvCxnSpPr>
            <p:nvPr/>
          </p:nvCxnSpPr>
          <p:spPr>
            <a:xfrm flipV="1">
              <a:off x="5410200" y="2111282"/>
              <a:ext cx="1165318" cy="479518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54" idx="3"/>
              <a:endCxn id="55" idx="0"/>
            </p:cNvCxnSpPr>
            <p:nvPr/>
          </p:nvCxnSpPr>
          <p:spPr>
            <a:xfrm flipH="1">
              <a:off x="3505200" y="892082"/>
              <a:ext cx="22318" cy="555718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50" idx="2"/>
              <a:endCxn id="55" idx="6"/>
            </p:cNvCxnSpPr>
            <p:nvPr/>
          </p:nvCxnSpPr>
          <p:spPr>
            <a:xfrm flipH="1">
              <a:off x="3581400" y="1524000"/>
              <a:ext cx="8382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54" idx="5"/>
              <a:endCxn id="50" idx="1"/>
            </p:cNvCxnSpPr>
            <p:nvPr/>
          </p:nvCxnSpPr>
          <p:spPr>
            <a:xfrm>
              <a:off x="3635282" y="892082"/>
              <a:ext cx="806636" cy="578036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56" idx="3"/>
              <a:endCxn id="53" idx="6"/>
            </p:cNvCxnSpPr>
            <p:nvPr/>
          </p:nvCxnSpPr>
          <p:spPr>
            <a:xfrm flipH="1">
              <a:off x="5410200" y="1958882"/>
              <a:ext cx="327118" cy="631918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56" idx="5"/>
              <a:endCxn id="52" idx="1"/>
            </p:cNvCxnSpPr>
            <p:nvPr/>
          </p:nvCxnSpPr>
          <p:spPr>
            <a:xfrm>
              <a:off x="5845082" y="1958882"/>
              <a:ext cx="730436" cy="44636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51" idx="5"/>
              <a:endCxn id="56" idx="1"/>
            </p:cNvCxnSpPr>
            <p:nvPr/>
          </p:nvCxnSpPr>
          <p:spPr>
            <a:xfrm>
              <a:off x="5616482" y="1349282"/>
              <a:ext cx="120836" cy="501836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57" idx="4"/>
              <a:endCxn id="48" idx="0"/>
            </p:cNvCxnSpPr>
            <p:nvPr/>
          </p:nvCxnSpPr>
          <p:spPr>
            <a:xfrm flipH="1">
              <a:off x="1447800" y="1371600"/>
              <a:ext cx="152400" cy="76200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>
              <a:off x="2590800" y="13716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514600" y="25146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371600" y="21336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3657600" y="26670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4419600" y="1447800"/>
              <a:ext cx="152400" cy="1524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5486400" y="12192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6553200" y="19812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257800" y="25146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3505200" y="762000"/>
              <a:ext cx="152400" cy="1524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3429000" y="14478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715000" y="18288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1524000" y="12192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609600" y="4572000"/>
            <a:ext cx="3416060" cy="1828800"/>
            <a:chOff x="914400" y="2514600"/>
            <a:chExt cx="7543800" cy="4038600"/>
          </a:xfrm>
        </p:grpSpPr>
        <p:sp>
          <p:nvSpPr>
            <p:cNvPr id="108" name="Freeform 107"/>
            <p:cNvSpPr/>
            <p:nvPr/>
          </p:nvSpPr>
          <p:spPr>
            <a:xfrm>
              <a:off x="2398776" y="2514600"/>
              <a:ext cx="2706624" cy="2365248"/>
            </a:xfrm>
            <a:custGeom>
              <a:avLst/>
              <a:gdLst>
                <a:gd name="connsiteX0" fmla="*/ 0 w 2706624"/>
                <a:gd name="connsiteY0" fmla="*/ 1316736 h 2365248"/>
                <a:gd name="connsiteX1" fmla="*/ 804672 w 2706624"/>
                <a:gd name="connsiteY1" fmla="*/ 0 h 2365248"/>
                <a:gd name="connsiteX2" fmla="*/ 1767840 w 2706624"/>
                <a:gd name="connsiteY2" fmla="*/ 402336 h 2365248"/>
                <a:gd name="connsiteX3" fmla="*/ 2706624 w 2706624"/>
                <a:gd name="connsiteY3" fmla="*/ 1316736 h 2365248"/>
                <a:gd name="connsiteX4" fmla="*/ 1243584 w 2706624"/>
                <a:gd name="connsiteY4" fmla="*/ 2365248 h 2365248"/>
                <a:gd name="connsiteX5" fmla="*/ 0 w 2706624"/>
                <a:gd name="connsiteY5" fmla="*/ 1316736 h 2365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06624" h="2365248">
                  <a:moveTo>
                    <a:pt x="0" y="1316736"/>
                  </a:moveTo>
                  <a:lnTo>
                    <a:pt x="804672" y="0"/>
                  </a:lnTo>
                  <a:lnTo>
                    <a:pt x="1767840" y="402336"/>
                  </a:lnTo>
                  <a:lnTo>
                    <a:pt x="2706624" y="1316736"/>
                  </a:lnTo>
                  <a:lnTo>
                    <a:pt x="1243584" y="2365248"/>
                  </a:lnTo>
                  <a:lnTo>
                    <a:pt x="0" y="1316736"/>
                  </a:lnTo>
                  <a:close/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2" name="Group 111"/>
            <p:cNvGrpSpPr/>
            <p:nvPr/>
          </p:nvGrpSpPr>
          <p:grpSpPr>
            <a:xfrm>
              <a:off x="914400" y="2743200"/>
              <a:ext cx="7543800" cy="3810000"/>
              <a:chOff x="914400" y="2743200"/>
              <a:chExt cx="7543800" cy="3810000"/>
            </a:xfrm>
          </p:grpSpPr>
          <p:sp>
            <p:nvSpPr>
              <p:cNvPr id="86" name="Oval 85"/>
              <p:cNvSpPr/>
              <p:nvPr/>
            </p:nvSpPr>
            <p:spPr>
              <a:xfrm>
                <a:off x="3810000" y="39624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4724400" y="45720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5638800" y="45720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3810000" y="53340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2819400" y="45720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2819400" y="40386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5181600" y="36576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4114800" y="30480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1981200" y="53340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7086600" y="47244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1981200" y="41910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6019800" y="50292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6324600" y="41910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6248400" y="34290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Freeform 99"/>
              <p:cNvSpPr/>
              <p:nvPr/>
            </p:nvSpPr>
            <p:spPr>
              <a:xfrm>
                <a:off x="1560576" y="2901696"/>
                <a:ext cx="2706624" cy="2365248"/>
              </a:xfrm>
              <a:custGeom>
                <a:avLst/>
                <a:gdLst>
                  <a:gd name="connsiteX0" fmla="*/ 0 w 2706624"/>
                  <a:gd name="connsiteY0" fmla="*/ 1316736 h 2365248"/>
                  <a:gd name="connsiteX1" fmla="*/ 804672 w 2706624"/>
                  <a:gd name="connsiteY1" fmla="*/ 0 h 2365248"/>
                  <a:gd name="connsiteX2" fmla="*/ 1767840 w 2706624"/>
                  <a:gd name="connsiteY2" fmla="*/ 402336 h 2365248"/>
                  <a:gd name="connsiteX3" fmla="*/ 2706624 w 2706624"/>
                  <a:gd name="connsiteY3" fmla="*/ 1316736 h 2365248"/>
                  <a:gd name="connsiteX4" fmla="*/ 1243584 w 2706624"/>
                  <a:gd name="connsiteY4" fmla="*/ 2365248 h 2365248"/>
                  <a:gd name="connsiteX5" fmla="*/ 0 w 2706624"/>
                  <a:gd name="connsiteY5" fmla="*/ 1316736 h 2365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06624" h="2365248">
                    <a:moveTo>
                      <a:pt x="0" y="1316736"/>
                    </a:moveTo>
                    <a:lnTo>
                      <a:pt x="804672" y="0"/>
                    </a:lnTo>
                    <a:lnTo>
                      <a:pt x="1767840" y="402336"/>
                    </a:lnTo>
                    <a:lnTo>
                      <a:pt x="2706624" y="1316736"/>
                    </a:lnTo>
                    <a:lnTo>
                      <a:pt x="1243584" y="2365248"/>
                    </a:lnTo>
                    <a:lnTo>
                      <a:pt x="0" y="1316736"/>
                    </a:lnTo>
                    <a:close/>
                  </a:path>
                </a:pathLst>
              </a:cu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Freeform 100"/>
              <p:cNvSpPr/>
              <p:nvPr/>
            </p:nvSpPr>
            <p:spPr>
              <a:xfrm>
                <a:off x="3160776" y="2743200"/>
                <a:ext cx="2706624" cy="2365248"/>
              </a:xfrm>
              <a:custGeom>
                <a:avLst/>
                <a:gdLst>
                  <a:gd name="connsiteX0" fmla="*/ 0 w 2706624"/>
                  <a:gd name="connsiteY0" fmla="*/ 1316736 h 2365248"/>
                  <a:gd name="connsiteX1" fmla="*/ 804672 w 2706624"/>
                  <a:gd name="connsiteY1" fmla="*/ 0 h 2365248"/>
                  <a:gd name="connsiteX2" fmla="*/ 1767840 w 2706624"/>
                  <a:gd name="connsiteY2" fmla="*/ 402336 h 2365248"/>
                  <a:gd name="connsiteX3" fmla="*/ 2706624 w 2706624"/>
                  <a:gd name="connsiteY3" fmla="*/ 1316736 h 2365248"/>
                  <a:gd name="connsiteX4" fmla="*/ 1243584 w 2706624"/>
                  <a:gd name="connsiteY4" fmla="*/ 2365248 h 2365248"/>
                  <a:gd name="connsiteX5" fmla="*/ 0 w 2706624"/>
                  <a:gd name="connsiteY5" fmla="*/ 1316736 h 2365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06624" h="2365248">
                    <a:moveTo>
                      <a:pt x="0" y="1316736"/>
                    </a:moveTo>
                    <a:lnTo>
                      <a:pt x="804672" y="0"/>
                    </a:lnTo>
                    <a:lnTo>
                      <a:pt x="1767840" y="402336"/>
                    </a:lnTo>
                    <a:lnTo>
                      <a:pt x="2706624" y="1316736"/>
                    </a:lnTo>
                    <a:lnTo>
                      <a:pt x="1243584" y="2365248"/>
                    </a:lnTo>
                    <a:lnTo>
                      <a:pt x="0" y="1316736"/>
                    </a:lnTo>
                    <a:close/>
                  </a:path>
                </a:pathLst>
              </a:cu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Freeform 101"/>
              <p:cNvSpPr/>
              <p:nvPr/>
            </p:nvSpPr>
            <p:spPr>
              <a:xfrm>
                <a:off x="914400" y="3733800"/>
                <a:ext cx="2706624" cy="2365248"/>
              </a:xfrm>
              <a:custGeom>
                <a:avLst/>
                <a:gdLst>
                  <a:gd name="connsiteX0" fmla="*/ 0 w 2706624"/>
                  <a:gd name="connsiteY0" fmla="*/ 1316736 h 2365248"/>
                  <a:gd name="connsiteX1" fmla="*/ 804672 w 2706624"/>
                  <a:gd name="connsiteY1" fmla="*/ 0 h 2365248"/>
                  <a:gd name="connsiteX2" fmla="*/ 1767840 w 2706624"/>
                  <a:gd name="connsiteY2" fmla="*/ 402336 h 2365248"/>
                  <a:gd name="connsiteX3" fmla="*/ 2706624 w 2706624"/>
                  <a:gd name="connsiteY3" fmla="*/ 1316736 h 2365248"/>
                  <a:gd name="connsiteX4" fmla="*/ 1243584 w 2706624"/>
                  <a:gd name="connsiteY4" fmla="*/ 2365248 h 2365248"/>
                  <a:gd name="connsiteX5" fmla="*/ 0 w 2706624"/>
                  <a:gd name="connsiteY5" fmla="*/ 1316736 h 2365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06624" h="2365248">
                    <a:moveTo>
                      <a:pt x="0" y="1316736"/>
                    </a:moveTo>
                    <a:lnTo>
                      <a:pt x="804672" y="0"/>
                    </a:lnTo>
                    <a:lnTo>
                      <a:pt x="1767840" y="402336"/>
                    </a:lnTo>
                    <a:lnTo>
                      <a:pt x="2706624" y="1316736"/>
                    </a:lnTo>
                    <a:lnTo>
                      <a:pt x="1243584" y="2365248"/>
                    </a:lnTo>
                    <a:lnTo>
                      <a:pt x="0" y="1316736"/>
                    </a:lnTo>
                    <a:close/>
                  </a:path>
                </a:pathLst>
              </a:cu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02"/>
              <p:cNvSpPr/>
              <p:nvPr/>
            </p:nvSpPr>
            <p:spPr>
              <a:xfrm>
                <a:off x="1676400" y="4187952"/>
                <a:ext cx="2706624" cy="2365248"/>
              </a:xfrm>
              <a:custGeom>
                <a:avLst/>
                <a:gdLst>
                  <a:gd name="connsiteX0" fmla="*/ 0 w 2706624"/>
                  <a:gd name="connsiteY0" fmla="*/ 1316736 h 2365248"/>
                  <a:gd name="connsiteX1" fmla="*/ 804672 w 2706624"/>
                  <a:gd name="connsiteY1" fmla="*/ 0 h 2365248"/>
                  <a:gd name="connsiteX2" fmla="*/ 1767840 w 2706624"/>
                  <a:gd name="connsiteY2" fmla="*/ 402336 h 2365248"/>
                  <a:gd name="connsiteX3" fmla="*/ 2706624 w 2706624"/>
                  <a:gd name="connsiteY3" fmla="*/ 1316736 h 2365248"/>
                  <a:gd name="connsiteX4" fmla="*/ 1243584 w 2706624"/>
                  <a:gd name="connsiteY4" fmla="*/ 2365248 h 2365248"/>
                  <a:gd name="connsiteX5" fmla="*/ 0 w 2706624"/>
                  <a:gd name="connsiteY5" fmla="*/ 1316736 h 2365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06624" h="2365248">
                    <a:moveTo>
                      <a:pt x="0" y="1316736"/>
                    </a:moveTo>
                    <a:lnTo>
                      <a:pt x="804672" y="0"/>
                    </a:lnTo>
                    <a:lnTo>
                      <a:pt x="1767840" y="402336"/>
                    </a:lnTo>
                    <a:lnTo>
                      <a:pt x="2706624" y="1316736"/>
                    </a:lnTo>
                    <a:lnTo>
                      <a:pt x="1243584" y="2365248"/>
                    </a:lnTo>
                    <a:lnTo>
                      <a:pt x="0" y="1316736"/>
                    </a:lnTo>
                    <a:close/>
                  </a:path>
                </a:pathLst>
              </a:cu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Freeform 103"/>
              <p:cNvSpPr/>
              <p:nvPr/>
            </p:nvSpPr>
            <p:spPr>
              <a:xfrm>
                <a:off x="2590800" y="3505200"/>
                <a:ext cx="2706624" cy="2365248"/>
              </a:xfrm>
              <a:custGeom>
                <a:avLst/>
                <a:gdLst>
                  <a:gd name="connsiteX0" fmla="*/ 0 w 2706624"/>
                  <a:gd name="connsiteY0" fmla="*/ 1316736 h 2365248"/>
                  <a:gd name="connsiteX1" fmla="*/ 804672 w 2706624"/>
                  <a:gd name="connsiteY1" fmla="*/ 0 h 2365248"/>
                  <a:gd name="connsiteX2" fmla="*/ 1767840 w 2706624"/>
                  <a:gd name="connsiteY2" fmla="*/ 402336 h 2365248"/>
                  <a:gd name="connsiteX3" fmla="*/ 2706624 w 2706624"/>
                  <a:gd name="connsiteY3" fmla="*/ 1316736 h 2365248"/>
                  <a:gd name="connsiteX4" fmla="*/ 1243584 w 2706624"/>
                  <a:gd name="connsiteY4" fmla="*/ 2365248 h 2365248"/>
                  <a:gd name="connsiteX5" fmla="*/ 0 w 2706624"/>
                  <a:gd name="connsiteY5" fmla="*/ 1316736 h 2365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06624" h="2365248">
                    <a:moveTo>
                      <a:pt x="0" y="1316736"/>
                    </a:moveTo>
                    <a:lnTo>
                      <a:pt x="804672" y="0"/>
                    </a:lnTo>
                    <a:lnTo>
                      <a:pt x="1767840" y="402336"/>
                    </a:lnTo>
                    <a:lnTo>
                      <a:pt x="2706624" y="1316736"/>
                    </a:lnTo>
                    <a:lnTo>
                      <a:pt x="1243584" y="2365248"/>
                    </a:lnTo>
                    <a:lnTo>
                      <a:pt x="0" y="1316736"/>
                    </a:lnTo>
                    <a:close/>
                  </a:path>
                </a:pathLst>
              </a:cu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Freeform 104"/>
              <p:cNvSpPr/>
              <p:nvPr/>
            </p:nvSpPr>
            <p:spPr>
              <a:xfrm>
                <a:off x="5065776" y="3733800"/>
                <a:ext cx="2706624" cy="2365248"/>
              </a:xfrm>
              <a:custGeom>
                <a:avLst/>
                <a:gdLst>
                  <a:gd name="connsiteX0" fmla="*/ 0 w 2706624"/>
                  <a:gd name="connsiteY0" fmla="*/ 1316736 h 2365248"/>
                  <a:gd name="connsiteX1" fmla="*/ 804672 w 2706624"/>
                  <a:gd name="connsiteY1" fmla="*/ 0 h 2365248"/>
                  <a:gd name="connsiteX2" fmla="*/ 1767840 w 2706624"/>
                  <a:gd name="connsiteY2" fmla="*/ 402336 h 2365248"/>
                  <a:gd name="connsiteX3" fmla="*/ 2706624 w 2706624"/>
                  <a:gd name="connsiteY3" fmla="*/ 1316736 h 2365248"/>
                  <a:gd name="connsiteX4" fmla="*/ 1243584 w 2706624"/>
                  <a:gd name="connsiteY4" fmla="*/ 2365248 h 2365248"/>
                  <a:gd name="connsiteX5" fmla="*/ 0 w 2706624"/>
                  <a:gd name="connsiteY5" fmla="*/ 1316736 h 2365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06624" h="2365248">
                    <a:moveTo>
                      <a:pt x="0" y="1316736"/>
                    </a:moveTo>
                    <a:lnTo>
                      <a:pt x="804672" y="0"/>
                    </a:lnTo>
                    <a:lnTo>
                      <a:pt x="1767840" y="402336"/>
                    </a:lnTo>
                    <a:lnTo>
                      <a:pt x="2706624" y="1316736"/>
                    </a:lnTo>
                    <a:lnTo>
                      <a:pt x="1243584" y="2365248"/>
                    </a:lnTo>
                    <a:lnTo>
                      <a:pt x="0" y="1316736"/>
                    </a:lnTo>
                    <a:close/>
                  </a:path>
                </a:pathLst>
              </a:cu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Freeform 105"/>
              <p:cNvSpPr/>
              <p:nvPr/>
            </p:nvSpPr>
            <p:spPr>
              <a:xfrm>
                <a:off x="5751576" y="2819400"/>
                <a:ext cx="2706624" cy="2365248"/>
              </a:xfrm>
              <a:custGeom>
                <a:avLst/>
                <a:gdLst>
                  <a:gd name="connsiteX0" fmla="*/ 0 w 2706624"/>
                  <a:gd name="connsiteY0" fmla="*/ 1316736 h 2365248"/>
                  <a:gd name="connsiteX1" fmla="*/ 804672 w 2706624"/>
                  <a:gd name="connsiteY1" fmla="*/ 0 h 2365248"/>
                  <a:gd name="connsiteX2" fmla="*/ 1767840 w 2706624"/>
                  <a:gd name="connsiteY2" fmla="*/ 402336 h 2365248"/>
                  <a:gd name="connsiteX3" fmla="*/ 2706624 w 2706624"/>
                  <a:gd name="connsiteY3" fmla="*/ 1316736 h 2365248"/>
                  <a:gd name="connsiteX4" fmla="*/ 1243584 w 2706624"/>
                  <a:gd name="connsiteY4" fmla="*/ 2365248 h 2365248"/>
                  <a:gd name="connsiteX5" fmla="*/ 0 w 2706624"/>
                  <a:gd name="connsiteY5" fmla="*/ 1316736 h 2365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06624" h="2365248">
                    <a:moveTo>
                      <a:pt x="0" y="1316736"/>
                    </a:moveTo>
                    <a:lnTo>
                      <a:pt x="804672" y="0"/>
                    </a:lnTo>
                    <a:lnTo>
                      <a:pt x="1767840" y="402336"/>
                    </a:lnTo>
                    <a:lnTo>
                      <a:pt x="2706624" y="1316736"/>
                    </a:lnTo>
                    <a:lnTo>
                      <a:pt x="1243584" y="2365248"/>
                    </a:lnTo>
                    <a:lnTo>
                      <a:pt x="0" y="1316736"/>
                    </a:lnTo>
                    <a:close/>
                  </a:path>
                </a:pathLst>
              </a:cu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 106"/>
              <p:cNvSpPr/>
              <p:nvPr/>
            </p:nvSpPr>
            <p:spPr>
              <a:xfrm>
                <a:off x="4379976" y="3349752"/>
                <a:ext cx="2706624" cy="2365248"/>
              </a:xfrm>
              <a:custGeom>
                <a:avLst/>
                <a:gdLst>
                  <a:gd name="connsiteX0" fmla="*/ 0 w 2706624"/>
                  <a:gd name="connsiteY0" fmla="*/ 1316736 h 2365248"/>
                  <a:gd name="connsiteX1" fmla="*/ 804672 w 2706624"/>
                  <a:gd name="connsiteY1" fmla="*/ 0 h 2365248"/>
                  <a:gd name="connsiteX2" fmla="*/ 1767840 w 2706624"/>
                  <a:gd name="connsiteY2" fmla="*/ 402336 h 2365248"/>
                  <a:gd name="connsiteX3" fmla="*/ 2706624 w 2706624"/>
                  <a:gd name="connsiteY3" fmla="*/ 1316736 h 2365248"/>
                  <a:gd name="connsiteX4" fmla="*/ 1243584 w 2706624"/>
                  <a:gd name="connsiteY4" fmla="*/ 2365248 h 2365248"/>
                  <a:gd name="connsiteX5" fmla="*/ 0 w 2706624"/>
                  <a:gd name="connsiteY5" fmla="*/ 1316736 h 2365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06624" h="2365248">
                    <a:moveTo>
                      <a:pt x="0" y="1316736"/>
                    </a:moveTo>
                    <a:lnTo>
                      <a:pt x="804672" y="0"/>
                    </a:lnTo>
                    <a:lnTo>
                      <a:pt x="1767840" y="402336"/>
                    </a:lnTo>
                    <a:lnTo>
                      <a:pt x="2706624" y="1316736"/>
                    </a:lnTo>
                    <a:lnTo>
                      <a:pt x="1243584" y="2365248"/>
                    </a:lnTo>
                    <a:lnTo>
                      <a:pt x="0" y="1316736"/>
                    </a:lnTo>
                    <a:close/>
                  </a:path>
                </a:pathLst>
              </a:cu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Freeform 108"/>
              <p:cNvSpPr/>
              <p:nvPr/>
            </p:nvSpPr>
            <p:spPr>
              <a:xfrm>
                <a:off x="4572000" y="2743200"/>
                <a:ext cx="2706624" cy="2365248"/>
              </a:xfrm>
              <a:custGeom>
                <a:avLst/>
                <a:gdLst>
                  <a:gd name="connsiteX0" fmla="*/ 0 w 2706624"/>
                  <a:gd name="connsiteY0" fmla="*/ 1316736 h 2365248"/>
                  <a:gd name="connsiteX1" fmla="*/ 804672 w 2706624"/>
                  <a:gd name="connsiteY1" fmla="*/ 0 h 2365248"/>
                  <a:gd name="connsiteX2" fmla="*/ 1767840 w 2706624"/>
                  <a:gd name="connsiteY2" fmla="*/ 402336 h 2365248"/>
                  <a:gd name="connsiteX3" fmla="*/ 2706624 w 2706624"/>
                  <a:gd name="connsiteY3" fmla="*/ 1316736 h 2365248"/>
                  <a:gd name="connsiteX4" fmla="*/ 1243584 w 2706624"/>
                  <a:gd name="connsiteY4" fmla="*/ 2365248 h 2365248"/>
                  <a:gd name="connsiteX5" fmla="*/ 0 w 2706624"/>
                  <a:gd name="connsiteY5" fmla="*/ 1316736 h 2365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06624" h="2365248">
                    <a:moveTo>
                      <a:pt x="0" y="1316736"/>
                    </a:moveTo>
                    <a:lnTo>
                      <a:pt x="804672" y="0"/>
                    </a:lnTo>
                    <a:lnTo>
                      <a:pt x="1767840" y="402336"/>
                    </a:lnTo>
                    <a:lnTo>
                      <a:pt x="2706624" y="1316736"/>
                    </a:lnTo>
                    <a:lnTo>
                      <a:pt x="1243584" y="2365248"/>
                    </a:lnTo>
                    <a:lnTo>
                      <a:pt x="0" y="1316736"/>
                    </a:lnTo>
                    <a:close/>
                  </a:path>
                </a:pathLst>
              </a:cu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2819400" y="3276600"/>
                <a:ext cx="152400" cy="152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Sampling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200" y="1447800"/>
            <a:ext cx="86868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000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Claim: if </a:t>
            </a:r>
            <a:r>
              <a:rPr lang="en-US" sz="3200" b="1" dirty="0" smtClean="0"/>
              <a:t>T</a:t>
            </a:r>
            <a:r>
              <a:rPr lang="en-US" sz="3200" dirty="0" smtClean="0"/>
              <a:t> is a spanning tree, any 0-1 vector on E\</a:t>
            </a:r>
            <a:r>
              <a:rPr lang="en-US" sz="3200" b="1" dirty="0" smtClean="0"/>
              <a:t>T</a:t>
            </a:r>
            <a:r>
              <a:rPr lang="en-US" sz="3200" dirty="0" smtClean="0"/>
              <a:t> extends uniquely to an </a:t>
            </a:r>
            <a:r>
              <a:rPr lang="en-US" sz="3200" dirty="0" err="1" smtClean="0"/>
              <a:t>Eulerian</a:t>
            </a:r>
            <a:r>
              <a:rPr lang="en-US" sz="3200" dirty="0" smtClean="0"/>
              <a:t> </a:t>
            </a:r>
            <a:r>
              <a:rPr lang="en-US" sz="3200" dirty="0" err="1" smtClean="0"/>
              <a:t>subgraph</a:t>
            </a:r>
            <a:r>
              <a:rPr lang="en-US" sz="3200" dirty="0" smtClean="0"/>
              <a:t> F</a:t>
            </a:r>
          </a:p>
          <a:p>
            <a:pPr marL="400050" indent="-514350">
              <a:spcBef>
                <a:spcPct val="20000"/>
              </a:spcBef>
              <a:defRPr/>
            </a:pPr>
            <a:r>
              <a:rPr lang="en-US" sz="3200" dirty="0" smtClean="0"/>
              <a:t>		</a:t>
            </a:r>
          </a:p>
          <a:p>
            <a:pPr marL="400050" indent="-514350">
              <a:spcBef>
                <a:spcPct val="20000"/>
              </a:spcBef>
              <a:defRPr/>
            </a:pPr>
            <a:endParaRPr lang="en-US" sz="3200" dirty="0" smtClean="0"/>
          </a:p>
          <a:p>
            <a:pPr marL="400050" indent="-514350">
              <a:spcBef>
                <a:spcPct val="20000"/>
              </a:spcBef>
              <a:defRPr/>
            </a:pPr>
            <a:endParaRPr lang="en-US" sz="3200" dirty="0" smtClean="0"/>
          </a:p>
          <a:p>
            <a:pPr marL="400050" indent="-514350">
              <a:spcBef>
                <a:spcPct val="20000"/>
              </a:spcBef>
              <a:defRPr/>
            </a:pPr>
            <a:endParaRPr lang="en-US" sz="3200" dirty="0" smtClean="0"/>
          </a:p>
          <a:p>
            <a:pPr marL="400050" indent="-514350">
              <a:spcBef>
                <a:spcPct val="20000"/>
              </a:spcBef>
              <a:defRPr/>
            </a:pPr>
            <a:r>
              <a:rPr lang="en-US" sz="3200" dirty="0" smtClean="0"/>
              <a:t>Corollary: sampling from the cycle space uniformly is as easy as sampling 2</a:t>
            </a:r>
            <a:r>
              <a:rPr lang="en-US" sz="3200" baseline="30000" dirty="0" smtClean="0"/>
              <a:t>E\T</a:t>
            </a:r>
            <a:endParaRPr kumimoji="0" lang="en-US" sz="32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>
            <a:stCxn id="24" idx="6"/>
            <a:endCxn id="23" idx="1"/>
          </p:cNvCxnSpPr>
          <p:nvPr/>
        </p:nvCxnSpPr>
        <p:spPr>
          <a:xfrm>
            <a:off x="609600" y="4559082"/>
            <a:ext cx="1012918" cy="327118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33" idx="5"/>
            <a:endCxn id="22" idx="2"/>
          </p:cNvCxnSpPr>
          <p:nvPr/>
        </p:nvCxnSpPr>
        <p:spPr>
          <a:xfrm>
            <a:off x="739682" y="3698564"/>
            <a:ext cx="936718" cy="98518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22" idx="4"/>
            <a:endCxn id="23" idx="0"/>
          </p:cNvCxnSpPr>
          <p:nvPr/>
        </p:nvCxnSpPr>
        <p:spPr>
          <a:xfrm flipH="1">
            <a:off x="1676400" y="3873282"/>
            <a:ext cx="76200" cy="99060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3" idx="6"/>
            <a:endCxn id="25" idx="2"/>
          </p:cNvCxnSpPr>
          <p:nvPr/>
        </p:nvCxnSpPr>
        <p:spPr>
          <a:xfrm>
            <a:off x="1752600" y="4940082"/>
            <a:ext cx="990600" cy="15240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22" idx="6"/>
            <a:endCxn id="31" idx="2"/>
          </p:cNvCxnSpPr>
          <p:nvPr/>
        </p:nvCxnSpPr>
        <p:spPr>
          <a:xfrm>
            <a:off x="1828800" y="3797082"/>
            <a:ext cx="685800" cy="7620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26" idx="6"/>
            <a:endCxn id="27" idx="2"/>
          </p:cNvCxnSpPr>
          <p:nvPr/>
        </p:nvCxnSpPr>
        <p:spPr>
          <a:xfrm flipV="1">
            <a:off x="3657600" y="3644682"/>
            <a:ext cx="914400" cy="22860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5" idx="6"/>
            <a:endCxn id="29" idx="2"/>
          </p:cNvCxnSpPr>
          <p:nvPr/>
        </p:nvCxnSpPr>
        <p:spPr>
          <a:xfrm flipV="1">
            <a:off x="2895600" y="4940082"/>
            <a:ext cx="1447800" cy="15240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7" idx="4"/>
            <a:endCxn id="29" idx="7"/>
          </p:cNvCxnSpPr>
          <p:nvPr/>
        </p:nvCxnSpPr>
        <p:spPr>
          <a:xfrm flipH="1">
            <a:off x="4473482" y="3720882"/>
            <a:ext cx="174718" cy="1165318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7" idx="6"/>
            <a:endCxn id="28" idx="1"/>
          </p:cNvCxnSpPr>
          <p:nvPr/>
        </p:nvCxnSpPr>
        <p:spPr>
          <a:xfrm>
            <a:off x="4724400" y="3644682"/>
            <a:ext cx="936718" cy="708118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9" idx="6"/>
            <a:endCxn id="28" idx="3"/>
          </p:cNvCxnSpPr>
          <p:nvPr/>
        </p:nvCxnSpPr>
        <p:spPr>
          <a:xfrm flipV="1">
            <a:off x="4495800" y="4460564"/>
            <a:ext cx="1165318" cy="479518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30" idx="3"/>
            <a:endCxn id="31" idx="0"/>
          </p:cNvCxnSpPr>
          <p:nvPr/>
        </p:nvCxnSpPr>
        <p:spPr>
          <a:xfrm flipH="1">
            <a:off x="2590800" y="3241364"/>
            <a:ext cx="22318" cy="555718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6" idx="2"/>
            <a:endCxn id="31" idx="6"/>
          </p:cNvCxnSpPr>
          <p:nvPr/>
        </p:nvCxnSpPr>
        <p:spPr>
          <a:xfrm flipH="1">
            <a:off x="2667000" y="3873282"/>
            <a:ext cx="8382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30" idx="5"/>
            <a:endCxn id="26" idx="1"/>
          </p:cNvCxnSpPr>
          <p:nvPr/>
        </p:nvCxnSpPr>
        <p:spPr>
          <a:xfrm>
            <a:off x="2720882" y="3241364"/>
            <a:ext cx="806636" cy="578036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32" idx="3"/>
            <a:endCxn id="29" idx="6"/>
          </p:cNvCxnSpPr>
          <p:nvPr/>
        </p:nvCxnSpPr>
        <p:spPr>
          <a:xfrm flipH="1">
            <a:off x="4495800" y="4308164"/>
            <a:ext cx="327118" cy="631918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32" idx="5"/>
            <a:endCxn id="28" idx="1"/>
          </p:cNvCxnSpPr>
          <p:nvPr/>
        </p:nvCxnSpPr>
        <p:spPr>
          <a:xfrm>
            <a:off x="4930682" y="4308164"/>
            <a:ext cx="730436" cy="4463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27" idx="5"/>
            <a:endCxn id="32" idx="1"/>
          </p:cNvCxnSpPr>
          <p:nvPr/>
        </p:nvCxnSpPr>
        <p:spPr>
          <a:xfrm>
            <a:off x="4702082" y="3698564"/>
            <a:ext cx="120836" cy="501836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33" idx="4"/>
            <a:endCxn id="24" idx="0"/>
          </p:cNvCxnSpPr>
          <p:nvPr/>
        </p:nvCxnSpPr>
        <p:spPr>
          <a:xfrm flipH="1">
            <a:off x="533400" y="3720882"/>
            <a:ext cx="152400" cy="76200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1676400" y="3720882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600200" y="4863882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57200" y="4482882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5016282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505200" y="3797082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72000" y="3568482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638800" y="4330482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343400" y="4863882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590800" y="3111282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514600" y="3797082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800600" y="4178082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09600" y="3568482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943600" y="2895600"/>
            <a:ext cx="3124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thick: T</a:t>
            </a:r>
          </a:p>
          <a:p>
            <a:endParaRPr lang="en-US" sz="2800" dirty="0" smtClean="0">
              <a:solidFill>
                <a:srgbClr val="00B050"/>
              </a:solidFill>
            </a:endParaRPr>
          </a:p>
          <a:p>
            <a:r>
              <a:rPr lang="en-US" sz="2800" dirty="0" smtClean="0">
                <a:solidFill>
                  <a:srgbClr val="00B050"/>
                </a:solidFill>
              </a:rPr>
              <a:t>green: in F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red: not in F</a:t>
            </a: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grey: undecided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>
            <a:stCxn id="6" idx="5"/>
            <a:endCxn id="7" idx="2"/>
          </p:cNvCxnSpPr>
          <p:nvPr/>
        </p:nvCxnSpPr>
        <p:spPr>
          <a:xfrm>
            <a:off x="3884316" y="2775952"/>
            <a:ext cx="659975" cy="28590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0"/>
            <a:endCxn id="6" idx="4"/>
          </p:cNvCxnSpPr>
          <p:nvPr/>
        </p:nvCxnSpPr>
        <p:spPr>
          <a:xfrm flipH="1" flipV="1">
            <a:off x="3796146" y="2812473"/>
            <a:ext cx="124691" cy="6234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Cuts and Cycles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200" y="1447800"/>
            <a:ext cx="84582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00050" lvl="0" indent="-514350">
              <a:spcBef>
                <a:spcPct val="20000"/>
              </a:spcBef>
              <a:defRPr/>
            </a:pPr>
            <a:r>
              <a:rPr lang="en-US" sz="3200" dirty="0" smtClean="0"/>
              <a:t>Claim. |</a:t>
            </a:r>
            <a:r>
              <a:rPr lang="el-GR" sz="3200" dirty="0" smtClean="0"/>
              <a:t>δ</a:t>
            </a:r>
            <a:r>
              <a:rPr lang="en-US" sz="3200" dirty="0" smtClean="0"/>
              <a:t>(</a:t>
            </a:r>
            <a:r>
              <a:rPr lang="en-US" sz="3200" dirty="0" smtClean="0">
                <a:solidFill>
                  <a:srgbClr val="0000FF"/>
                </a:solidFill>
              </a:rPr>
              <a:t>S</a:t>
            </a:r>
            <a:r>
              <a:rPr lang="en-US" sz="3200" dirty="0" smtClean="0"/>
              <a:t>)∩</a:t>
            </a:r>
            <a:r>
              <a:rPr lang="en-US" sz="3200" dirty="0" smtClean="0">
                <a:solidFill>
                  <a:srgbClr val="FF0000"/>
                </a:solidFill>
              </a:rPr>
              <a:t>F</a:t>
            </a:r>
            <a:r>
              <a:rPr lang="en-US" sz="3200" dirty="0" smtClean="0"/>
              <a:t>| </a:t>
            </a:r>
            <a:r>
              <a:rPr lang="en-US" sz="3200" dirty="0" smtClean="0"/>
              <a:t>is </a:t>
            </a:r>
            <a:r>
              <a:rPr lang="en-US" sz="3200" dirty="0" smtClean="0"/>
              <a:t>even for all </a:t>
            </a:r>
            <a:r>
              <a:rPr lang="en-US" sz="3200" dirty="0" err="1" smtClean="0"/>
              <a:t>Eulerian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F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97230" lvl="1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97230" lvl="1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endParaRPr lang="en-US" sz="3200" dirty="0" smtClean="0"/>
          </a:p>
          <a:p>
            <a:pPr marL="697230" lvl="1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endParaRPr lang="en-US" sz="3200" dirty="0" smtClean="0"/>
          </a:p>
          <a:p>
            <a:pPr marL="697230" lvl="1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97230" lvl="1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Euler tour(s)!</a:t>
            </a:r>
            <a:endParaRPr lang="en-US" sz="3200" dirty="0" smtClean="0"/>
          </a:p>
          <a:p>
            <a:pPr marL="400050" lvl="0" indent="-514350">
              <a:spcBef>
                <a:spcPct val="20000"/>
              </a:spcBef>
              <a:defRPr/>
            </a:pPr>
            <a:r>
              <a:rPr lang="en-US" sz="3200" dirty="0" smtClean="0"/>
              <a:t>Claim. Unless </a:t>
            </a:r>
            <a:r>
              <a:rPr lang="en-US" sz="3200" dirty="0" smtClean="0"/>
              <a:t>E</a:t>
            </a:r>
            <a:r>
              <a:rPr lang="en-US" sz="3200" dirty="0" smtClean="0"/>
              <a:t>’ = </a:t>
            </a:r>
            <a:r>
              <a:rPr lang="el-GR" sz="3200" dirty="0" smtClean="0"/>
              <a:t>δ</a:t>
            </a:r>
            <a:r>
              <a:rPr lang="en-US" sz="3200" dirty="0" smtClean="0"/>
              <a:t>(S</a:t>
            </a:r>
            <a:r>
              <a:rPr lang="en-US" sz="3200" dirty="0" smtClean="0"/>
              <a:t>) for some S,</a:t>
            </a:r>
            <a:br>
              <a:rPr lang="en-US" sz="3200" dirty="0" smtClean="0"/>
            </a:br>
            <a:r>
              <a:rPr lang="en-US" sz="3200" dirty="0" smtClean="0"/>
              <a:t>for </a:t>
            </a:r>
            <a:r>
              <a:rPr lang="en-US" sz="3200" dirty="0" smtClean="0"/>
              <a:t>a random F from the cycle space, |E</a:t>
            </a:r>
            <a:r>
              <a:rPr lang="en-US" sz="3200" dirty="0" smtClean="0"/>
              <a:t>’ ∩ F</a:t>
            </a:r>
            <a:r>
              <a:rPr lang="en-US" sz="3200" dirty="0" smtClean="0"/>
              <a:t>| is </a:t>
            </a:r>
            <a:r>
              <a:rPr lang="en-US" sz="3200" dirty="0" smtClean="0"/>
              <a:t>even exactly </a:t>
            </a:r>
            <a:r>
              <a:rPr lang="en-US" sz="3200" dirty="0" smtClean="0"/>
              <a:t>½ of the time.</a:t>
            </a:r>
          </a:p>
        </p:txBody>
      </p:sp>
      <p:sp>
        <p:nvSpPr>
          <p:cNvPr id="5" name="Oval 4"/>
          <p:cNvSpPr/>
          <p:nvPr/>
        </p:nvSpPr>
        <p:spPr>
          <a:xfrm>
            <a:off x="3048000" y="2438400"/>
            <a:ext cx="2244437" cy="13716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71455" y="2563091"/>
            <a:ext cx="249382" cy="24938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44291" y="2937164"/>
            <a:ext cx="249382" cy="24938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96146" y="3435927"/>
            <a:ext cx="249382" cy="24938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915891" y="2563091"/>
            <a:ext cx="249382" cy="24938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91200" y="3560618"/>
            <a:ext cx="249382" cy="24938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7" idx="6"/>
            <a:endCxn id="9" idx="3"/>
          </p:cNvCxnSpPr>
          <p:nvPr/>
        </p:nvCxnSpPr>
        <p:spPr>
          <a:xfrm flipV="1">
            <a:off x="4793673" y="2775952"/>
            <a:ext cx="1158739" cy="28590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5"/>
            <a:endCxn id="10" idx="1"/>
          </p:cNvCxnSpPr>
          <p:nvPr/>
        </p:nvCxnSpPr>
        <p:spPr>
          <a:xfrm>
            <a:off x="4757153" y="3150025"/>
            <a:ext cx="1070568" cy="44711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8" idx="6"/>
            <a:endCxn id="7" idx="3"/>
          </p:cNvCxnSpPr>
          <p:nvPr/>
        </p:nvCxnSpPr>
        <p:spPr>
          <a:xfrm flipV="1">
            <a:off x="4045527" y="3150025"/>
            <a:ext cx="535284" cy="41059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" idx="0"/>
            <a:endCxn id="9" idx="4"/>
          </p:cNvCxnSpPr>
          <p:nvPr/>
        </p:nvCxnSpPr>
        <p:spPr>
          <a:xfrm flipV="1">
            <a:off x="5915891" y="2812473"/>
            <a:ext cx="124691" cy="74814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790305" y="2788885"/>
            <a:ext cx="1158739" cy="285902"/>
          </a:xfrm>
          <a:prstGeom prst="line">
            <a:avLst/>
          </a:prstGeom>
          <a:ln w="19050">
            <a:solidFill>
              <a:srgbClr val="FF0000"/>
            </a:solidFill>
            <a:headEnd type="none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753785" y="3162957"/>
            <a:ext cx="1070568" cy="447113"/>
          </a:xfrm>
          <a:prstGeom prst="line">
            <a:avLst/>
          </a:prstGeom>
          <a:ln w="19050">
            <a:solidFill>
              <a:srgbClr val="FF0000"/>
            </a:solidFill>
            <a:head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042160" y="3162957"/>
            <a:ext cx="535284" cy="410593"/>
          </a:xfrm>
          <a:prstGeom prst="line">
            <a:avLst/>
          </a:prstGeom>
          <a:ln w="19050">
            <a:solidFill>
              <a:srgbClr val="FF0000"/>
            </a:solidFill>
            <a:headEnd type="none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912524" y="2825405"/>
            <a:ext cx="124691" cy="748145"/>
          </a:xfrm>
          <a:prstGeom prst="line">
            <a:avLst/>
          </a:prstGeom>
          <a:ln w="19050">
            <a:solidFill>
              <a:srgbClr val="FF0000"/>
            </a:solidFill>
            <a:head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C:\Program Files (x86)\Microsoft Office\MEDIA\CAGCAT10\j030549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438400"/>
            <a:ext cx="609600" cy="500304"/>
          </a:xfrm>
          <a:prstGeom prst="rect">
            <a:avLst/>
          </a:prstGeom>
          <a:noFill/>
        </p:spPr>
      </p:pic>
      <p:cxnSp>
        <p:nvCxnSpPr>
          <p:cNvPr id="37" name="Straight Connector 36"/>
          <p:cNvCxnSpPr/>
          <p:nvPr/>
        </p:nvCxnSpPr>
        <p:spPr>
          <a:xfrm flipH="1" flipV="1">
            <a:off x="3792778" y="2825405"/>
            <a:ext cx="124691" cy="623455"/>
          </a:xfrm>
          <a:prstGeom prst="line">
            <a:avLst/>
          </a:prstGeom>
          <a:ln w="19050">
            <a:solidFill>
              <a:srgbClr val="FF0000"/>
            </a:solidFill>
            <a:head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80948" y="2788885"/>
            <a:ext cx="659975" cy="285902"/>
          </a:xfrm>
          <a:prstGeom prst="line">
            <a:avLst/>
          </a:prstGeom>
          <a:ln w="19050">
            <a:solidFill>
              <a:srgbClr val="FF0000"/>
            </a:solidFill>
            <a:head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-4.16281E-7 L 0.01041 0.12905 L 0.09409 0.04764 L 0.24322 -0.00601 L 0.22846 0.14709 L 0.09114 0.05365 L -5.27778E-6 -4.16281E-7 Z " pathEditMode="relative" ptsTypes="AAAAAAA">
                                      <p:cBhvr>
                                        <p:cTn id="14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2-Edge Cuts?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810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00050" lvl="0" indent="-514350">
              <a:spcBef>
                <a:spcPct val="20000"/>
              </a:spcBef>
              <a:defRPr/>
            </a:pPr>
            <a:r>
              <a:rPr lang="en-US" sz="3200" dirty="0" smtClean="0"/>
              <a:t>  2 edges {e</a:t>
            </a:r>
            <a:r>
              <a:rPr lang="en-US" sz="3200" dirty="0" smtClean="0"/>
              <a:t>, e’} </a:t>
            </a:r>
            <a:r>
              <a:rPr lang="en-US" sz="3200" dirty="0" smtClean="0"/>
              <a:t>form a </a:t>
            </a:r>
            <a:r>
              <a:rPr lang="en-US" sz="3200" dirty="0" smtClean="0"/>
              <a:t>cut</a:t>
            </a:r>
            <a:br>
              <a:rPr lang="en-US" sz="3200" dirty="0" smtClean="0"/>
            </a:br>
            <a:endParaRPr lang="en-US" sz="3200" dirty="0" smtClean="0"/>
          </a:p>
          <a:p>
            <a:pPr marL="400050" lvl="0" indent="-514350">
              <a:spcBef>
                <a:spcPct val="20000"/>
              </a:spcBef>
              <a:defRPr/>
            </a:pPr>
            <a:endParaRPr lang="en-US" sz="3200" dirty="0" smtClean="0"/>
          </a:p>
          <a:p>
            <a:pPr marL="697230" lvl="1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r>
              <a:rPr lang="en-US" sz="3200" dirty="0" smtClean="0"/>
              <a:t>Implies transitivity: if {e, f} and {f, g} are 2-edge cuts, so is {e, g}</a:t>
            </a:r>
          </a:p>
          <a:p>
            <a:pPr marL="697230" lvl="1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r>
              <a:rPr lang="en-US" sz="3200" dirty="0" smtClean="0"/>
              <a:t>Call equivalence classes “cut classes”</a:t>
            </a:r>
          </a:p>
        </p:txBody>
      </p:sp>
      <p:cxnSp>
        <p:nvCxnSpPr>
          <p:cNvPr id="5" name="Straight Connector 4"/>
          <p:cNvCxnSpPr>
            <a:stCxn id="24" idx="6"/>
            <a:endCxn id="23" idx="1"/>
          </p:cNvCxnSpPr>
          <p:nvPr/>
        </p:nvCxnSpPr>
        <p:spPr>
          <a:xfrm>
            <a:off x="1524000" y="6096000"/>
            <a:ext cx="1012918" cy="327118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33" idx="5"/>
            <a:endCxn id="22" idx="2"/>
          </p:cNvCxnSpPr>
          <p:nvPr/>
        </p:nvCxnSpPr>
        <p:spPr>
          <a:xfrm>
            <a:off x="1654082" y="5235482"/>
            <a:ext cx="936718" cy="98518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22" idx="4"/>
            <a:endCxn id="23" idx="0"/>
          </p:cNvCxnSpPr>
          <p:nvPr/>
        </p:nvCxnSpPr>
        <p:spPr>
          <a:xfrm flipH="1">
            <a:off x="2590800" y="5410200"/>
            <a:ext cx="76200" cy="990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3" idx="6"/>
            <a:endCxn id="25" idx="2"/>
          </p:cNvCxnSpPr>
          <p:nvPr/>
        </p:nvCxnSpPr>
        <p:spPr>
          <a:xfrm>
            <a:off x="2667000" y="6477000"/>
            <a:ext cx="990600" cy="15240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22" idx="6"/>
            <a:endCxn id="31" idx="2"/>
          </p:cNvCxnSpPr>
          <p:nvPr/>
        </p:nvCxnSpPr>
        <p:spPr>
          <a:xfrm>
            <a:off x="2743200" y="5334000"/>
            <a:ext cx="685800" cy="7620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26" idx="6"/>
            <a:endCxn id="27" idx="2"/>
          </p:cNvCxnSpPr>
          <p:nvPr/>
        </p:nvCxnSpPr>
        <p:spPr>
          <a:xfrm flipV="1">
            <a:off x="4572000" y="5181600"/>
            <a:ext cx="914400" cy="22860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5" idx="6"/>
            <a:endCxn id="29" idx="2"/>
          </p:cNvCxnSpPr>
          <p:nvPr/>
        </p:nvCxnSpPr>
        <p:spPr>
          <a:xfrm flipV="1">
            <a:off x="3810000" y="6477000"/>
            <a:ext cx="1447800" cy="15240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7" idx="4"/>
            <a:endCxn id="29" idx="7"/>
          </p:cNvCxnSpPr>
          <p:nvPr/>
        </p:nvCxnSpPr>
        <p:spPr>
          <a:xfrm flipH="1">
            <a:off x="5387882" y="5257800"/>
            <a:ext cx="174718" cy="116531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7" idx="6"/>
            <a:endCxn id="28" idx="1"/>
          </p:cNvCxnSpPr>
          <p:nvPr/>
        </p:nvCxnSpPr>
        <p:spPr>
          <a:xfrm>
            <a:off x="5638800" y="5181600"/>
            <a:ext cx="936718" cy="70811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9" idx="6"/>
            <a:endCxn id="28" idx="3"/>
          </p:cNvCxnSpPr>
          <p:nvPr/>
        </p:nvCxnSpPr>
        <p:spPr>
          <a:xfrm flipV="1">
            <a:off x="5410200" y="5997482"/>
            <a:ext cx="1165318" cy="47951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30" idx="3"/>
            <a:endCxn id="31" idx="0"/>
          </p:cNvCxnSpPr>
          <p:nvPr/>
        </p:nvCxnSpPr>
        <p:spPr>
          <a:xfrm flipH="1">
            <a:off x="3505200" y="4778282"/>
            <a:ext cx="22318" cy="55571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6" idx="2"/>
            <a:endCxn id="31" idx="6"/>
          </p:cNvCxnSpPr>
          <p:nvPr/>
        </p:nvCxnSpPr>
        <p:spPr>
          <a:xfrm flipH="1">
            <a:off x="3581400" y="5410200"/>
            <a:ext cx="8382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30" idx="5"/>
            <a:endCxn id="26" idx="1"/>
          </p:cNvCxnSpPr>
          <p:nvPr/>
        </p:nvCxnSpPr>
        <p:spPr>
          <a:xfrm>
            <a:off x="3635282" y="4778282"/>
            <a:ext cx="806636" cy="57803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32" idx="3"/>
            <a:endCxn id="29" idx="6"/>
          </p:cNvCxnSpPr>
          <p:nvPr/>
        </p:nvCxnSpPr>
        <p:spPr>
          <a:xfrm flipH="1">
            <a:off x="5410200" y="5845082"/>
            <a:ext cx="327118" cy="63191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32" idx="5"/>
            <a:endCxn id="28" idx="1"/>
          </p:cNvCxnSpPr>
          <p:nvPr/>
        </p:nvCxnSpPr>
        <p:spPr>
          <a:xfrm>
            <a:off x="5845082" y="5845082"/>
            <a:ext cx="730436" cy="44636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27" idx="5"/>
            <a:endCxn id="32" idx="1"/>
          </p:cNvCxnSpPr>
          <p:nvPr/>
        </p:nvCxnSpPr>
        <p:spPr>
          <a:xfrm>
            <a:off x="5616482" y="5235482"/>
            <a:ext cx="120836" cy="501836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33" idx="4"/>
            <a:endCxn id="24" idx="0"/>
          </p:cNvCxnSpPr>
          <p:nvPr/>
        </p:nvCxnSpPr>
        <p:spPr>
          <a:xfrm flipH="1">
            <a:off x="1447800" y="5257800"/>
            <a:ext cx="152400" cy="76200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590800" y="52578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514600" y="64008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371600" y="60198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657600" y="65532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419600" y="53340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486400" y="51054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553200" y="58674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7800" y="64008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505200" y="4648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429000" y="53340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715000" y="57150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524000" y="51054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6248400" y="5029200"/>
            <a:ext cx="685800" cy="3048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781800" y="46482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some edges not in any</a:t>
            </a:r>
            <a:br>
              <a:rPr lang="en-US" sz="2400" dirty="0" smtClean="0"/>
            </a:br>
            <a:r>
              <a:rPr lang="en-US" sz="2400" dirty="0" smtClean="0"/>
              <a:t>2-edge-cuts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838200" y="5181600"/>
            <a:ext cx="533400" cy="3810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52400" y="4796135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cut class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6200" y="1970782"/>
            <a:ext cx="78245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⇔ |{e, e’} ∩ F| even for all </a:t>
            </a:r>
            <a:r>
              <a:rPr lang="en-US" sz="3200" dirty="0" err="1" smtClean="0"/>
              <a:t>Eulerian</a:t>
            </a:r>
            <a:r>
              <a:rPr lang="en-US" sz="3200" dirty="0" smtClean="0"/>
              <a:t> F</a:t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41" name="TextBox 40"/>
          <p:cNvSpPr txBox="1"/>
          <p:nvPr/>
        </p:nvSpPr>
        <p:spPr>
          <a:xfrm>
            <a:off x="80586" y="2463225"/>
            <a:ext cx="82365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⇔ e and e’ always both </a:t>
            </a:r>
            <a:r>
              <a:rPr lang="en-US" sz="3200" dirty="0" smtClean="0"/>
              <a:t>or neither in F</a:t>
            </a:r>
            <a:endParaRPr lang="en-US" sz="32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9" grpId="0"/>
      <p:bldP spid="43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72000" y="1219200"/>
            <a:ext cx="4419600" cy="34436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for 2-Edge Cuts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04800" y="1447800"/>
            <a:ext cx="8686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000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Set k = O(log |V|).</a:t>
            </a:r>
          </a:p>
          <a:p>
            <a:pPr marL="4000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Sample F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F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,… </a:t>
            </a:r>
            <a:r>
              <a:rPr lang="en-US" sz="3200" dirty="0" err="1" smtClean="0"/>
              <a:t>F</a:t>
            </a:r>
            <a:r>
              <a:rPr lang="en-US" sz="3200" baseline="-25000" dirty="0" err="1" smtClean="0"/>
              <a:t>k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from cycle space.</a:t>
            </a:r>
          </a:p>
          <a:p>
            <a:pPr marL="4000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Group equal rows</a:t>
            </a:r>
            <a:br>
              <a:rPr lang="en-US" sz="3200" dirty="0" smtClean="0"/>
            </a:br>
            <a:r>
              <a:rPr lang="en-US" sz="3200" dirty="0" smtClean="0"/>
              <a:t>and output them</a:t>
            </a:r>
            <a:br>
              <a:rPr lang="en-US" sz="3200" dirty="0" smtClean="0"/>
            </a:br>
            <a:r>
              <a:rPr lang="en-US" sz="3200" dirty="0" smtClean="0"/>
              <a:t>as cut classes.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97230" lvl="1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r>
              <a:rPr lang="en-US" sz="3200" dirty="0" smtClean="0"/>
              <a:t>{</a:t>
            </a:r>
            <a:r>
              <a:rPr lang="en-US" sz="3200" dirty="0" err="1" smtClean="0"/>
              <a:t>e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, </a:t>
            </a:r>
            <a:r>
              <a:rPr lang="en-US" sz="3200" dirty="0" err="1" smtClean="0"/>
              <a:t>e</a:t>
            </a:r>
            <a:r>
              <a:rPr lang="en-US" sz="3200" baseline="-25000" dirty="0" err="1" smtClean="0"/>
              <a:t>j</a:t>
            </a:r>
            <a:r>
              <a:rPr lang="en-US" sz="3200" dirty="0" smtClean="0"/>
              <a:t>} is a 2-edge-cut ⇔ </a:t>
            </a:r>
            <a:r>
              <a:rPr lang="en-US" sz="3200" dirty="0" err="1" smtClean="0"/>
              <a:t>e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, </a:t>
            </a:r>
            <a:r>
              <a:rPr lang="en-US" sz="3200" dirty="0" err="1" smtClean="0"/>
              <a:t>e</a:t>
            </a:r>
            <a:r>
              <a:rPr lang="en-US" sz="3200" baseline="-25000" dirty="0" err="1" smtClean="0"/>
              <a:t>j</a:t>
            </a:r>
            <a:r>
              <a:rPr lang="en-US" sz="3200" dirty="0" smtClean="0"/>
              <a:t> have equal rows, with error probability 2</a:t>
            </a:r>
            <a:r>
              <a:rPr lang="en-US" sz="3200" baseline="30000" dirty="0" smtClean="0"/>
              <a:t>-k</a:t>
            </a:r>
          </a:p>
          <a:p>
            <a:pPr marL="697230" lvl="1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r>
              <a:rPr lang="en-US" sz="3200" dirty="0" smtClean="0"/>
              <a:t>Pr[any error] ≤ |</a:t>
            </a:r>
            <a:r>
              <a:rPr lang="en-US" sz="3200" dirty="0" smtClean="0"/>
              <a:t>E|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2</a:t>
            </a:r>
            <a:r>
              <a:rPr lang="en-US" sz="3200" baseline="30000" dirty="0" smtClean="0"/>
              <a:t>-k</a:t>
            </a:r>
            <a:r>
              <a:rPr lang="en-US" sz="3200" dirty="0" smtClean="0"/>
              <a:t> </a:t>
            </a:r>
            <a:r>
              <a:rPr lang="en-US" sz="3200" dirty="0" smtClean="0"/>
              <a:t>= 1/poly(V)</a:t>
            </a:r>
            <a:endParaRPr lang="en-US" sz="3200" baseline="-25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105400" y="1143000"/>
            <a:ext cx="3764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</a:t>
            </a:r>
            <a:r>
              <a:rPr lang="en-US" sz="2800" baseline="-25000" dirty="0" smtClean="0"/>
              <a:t>1 </a:t>
            </a:r>
            <a:r>
              <a:rPr lang="en-US" sz="2800" dirty="0" smtClean="0"/>
              <a:t> F</a:t>
            </a:r>
            <a:r>
              <a:rPr lang="en-US" sz="2800" baseline="-25000" dirty="0" smtClean="0"/>
              <a:t>2 </a:t>
            </a:r>
            <a:r>
              <a:rPr lang="en-US" sz="2800" dirty="0" smtClean="0"/>
              <a:t> F</a:t>
            </a:r>
            <a:r>
              <a:rPr lang="en-US" sz="2800" baseline="-25000" dirty="0" smtClean="0"/>
              <a:t>3  </a:t>
            </a:r>
            <a:r>
              <a:rPr lang="en-US" sz="2800" dirty="0" smtClean="0"/>
              <a:t>F</a:t>
            </a:r>
            <a:r>
              <a:rPr lang="en-US" sz="2800" baseline="-25000" dirty="0" smtClean="0"/>
              <a:t>4  </a:t>
            </a:r>
            <a:r>
              <a:rPr lang="en-US" sz="2800" dirty="0" smtClean="0"/>
              <a:t>F</a:t>
            </a:r>
            <a:r>
              <a:rPr lang="en-US" sz="2800" baseline="-25000" dirty="0" smtClean="0"/>
              <a:t>5  </a:t>
            </a:r>
            <a:r>
              <a:rPr lang="en-US" sz="2800" dirty="0" smtClean="0"/>
              <a:t>F</a:t>
            </a:r>
            <a:r>
              <a:rPr lang="en-US" sz="2800" baseline="-25000" dirty="0" smtClean="0"/>
              <a:t>6</a:t>
            </a:r>
            <a:r>
              <a:rPr lang="en-US" dirty="0" smtClean="0"/>
              <a:t>…</a:t>
            </a:r>
            <a:endParaRPr lang="en-US" sz="28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4572000" y="2819400"/>
            <a:ext cx="44196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2286000"/>
            <a:ext cx="4419600" cy="5334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0" y="3733800"/>
            <a:ext cx="4419600" cy="5334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81600" y="1752600"/>
            <a:ext cx="3962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1  0  1  1  </a:t>
            </a:r>
            <a:r>
              <a:rPr lang="en-US" sz="3200" dirty="0" smtClean="0"/>
              <a:t>1  </a:t>
            </a:r>
            <a:r>
              <a:rPr lang="en-US" sz="3200" dirty="0" smtClean="0"/>
              <a:t>1…</a:t>
            </a:r>
          </a:p>
          <a:p>
            <a:r>
              <a:rPr lang="en-US" sz="3200" dirty="0" smtClean="0"/>
              <a:t>0  1  0  1  0  1…</a:t>
            </a:r>
          </a:p>
          <a:p>
            <a:r>
              <a:rPr lang="en-US" sz="3200" dirty="0" smtClean="0"/>
              <a:t>1  0  1  0  1  0…</a:t>
            </a:r>
          </a:p>
          <a:p>
            <a:r>
              <a:rPr lang="en-US" sz="3200" dirty="0" smtClean="0"/>
              <a:t>1  0  1  0  1  0…</a:t>
            </a:r>
          </a:p>
          <a:p>
            <a:r>
              <a:rPr lang="en-US" sz="3200" dirty="0" smtClean="0"/>
              <a:t>0  1  0  1  0  1…</a:t>
            </a:r>
          </a:p>
          <a:p>
            <a:r>
              <a:rPr lang="en-US" sz="3200" dirty="0" smtClean="0"/>
              <a:t> ⋮   ⋮   ⋮   ⋮   ⋮   ⋮</a:t>
            </a:r>
          </a:p>
          <a:p>
            <a:endParaRPr lang="en-US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0" y="1687369"/>
            <a:ext cx="3962400" cy="3211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r>
              <a:rPr lang="en-US" sz="3200" baseline="-25000" dirty="0" smtClean="0"/>
              <a:t>1</a:t>
            </a:r>
          </a:p>
          <a:p>
            <a:r>
              <a:rPr lang="en-US" sz="3200" dirty="0" smtClean="0"/>
              <a:t>e</a:t>
            </a:r>
            <a:r>
              <a:rPr lang="en-US" sz="3200" baseline="-25000" dirty="0" smtClean="0"/>
              <a:t>2</a:t>
            </a:r>
          </a:p>
          <a:p>
            <a:r>
              <a:rPr lang="en-US" sz="3200" dirty="0" smtClean="0"/>
              <a:t>e</a:t>
            </a:r>
            <a:r>
              <a:rPr lang="en-US" sz="3200" baseline="-25000" dirty="0" smtClean="0"/>
              <a:t>3</a:t>
            </a:r>
          </a:p>
          <a:p>
            <a:r>
              <a:rPr lang="en-US" sz="3200" dirty="0" smtClean="0"/>
              <a:t>e</a:t>
            </a:r>
            <a:r>
              <a:rPr lang="en-US" sz="3200" baseline="-25000" dirty="0" smtClean="0"/>
              <a:t>4</a:t>
            </a:r>
          </a:p>
          <a:p>
            <a:r>
              <a:rPr lang="en-US" sz="3200" dirty="0" smtClean="0"/>
              <a:t>e</a:t>
            </a:r>
            <a:r>
              <a:rPr lang="en-US" sz="3200" baseline="-25000" dirty="0" smtClean="0"/>
              <a:t>5</a:t>
            </a:r>
          </a:p>
          <a:p>
            <a:endParaRPr lang="en-US" sz="3200" baseline="-25000" dirty="0" smtClean="0"/>
          </a:p>
          <a:p>
            <a:endParaRPr lang="en-US" sz="3200" baseline="-25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1752600"/>
            <a:ext cx="3962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</a:p>
          <a:p>
            <a:r>
              <a:rPr lang="en-US" sz="3200" dirty="0" smtClean="0"/>
              <a:t>0</a:t>
            </a:r>
          </a:p>
          <a:p>
            <a:r>
              <a:rPr lang="en-US" sz="3200" dirty="0" smtClean="0"/>
              <a:t>1</a:t>
            </a:r>
          </a:p>
          <a:p>
            <a:r>
              <a:rPr lang="en-US" sz="3200" dirty="0" smtClean="0"/>
              <a:t>1</a:t>
            </a:r>
            <a:endParaRPr lang="en-US" sz="3200" dirty="0" smtClean="0"/>
          </a:p>
          <a:p>
            <a:r>
              <a:rPr lang="en-US" sz="3200" dirty="0" smtClean="0"/>
              <a:t>0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 smtClean="0"/>
              <a:t>⋮</a:t>
            </a:r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5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200" y="1447800"/>
            <a:ext cx="8686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97230" lvl="1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r>
              <a:rPr lang="en-US" sz="3200" dirty="0" smtClean="0"/>
              <a:t>Leads to O(</a:t>
            </a:r>
            <a:r>
              <a:rPr lang="en-US" sz="3200" dirty="0" err="1" smtClean="0"/>
              <a:t>Diam</a:t>
            </a:r>
            <a:r>
              <a:rPr lang="en-US" sz="3200" dirty="0" smtClean="0"/>
              <a:t> + </a:t>
            </a:r>
            <a:r>
              <a:rPr lang="el-GR" sz="3200" dirty="0" smtClean="0"/>
              <a:t>Δ</a:t>
            </a:r>
            <a:r>
              <a:rPr lang="en-US" sz="3200" dirty="0" smtClean="0"/>
              <a:t>/log V)-time algorithm for cut vertices</a:t>
            </a:r>
          </a:p>
          <a:p>
            <a:pPr marL="1154430" lvl="2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r>
              <a:rPr lang="en-US" sz="3200" dirty="0" smtClean="0"/>
              <a:t>O(</a:t>
            </a:r>
            <a:r>
              <a:rPr lang="en-US" sz="3200" dirty="0" err="1" smtClean="0"/>
              <a:t>Diam</a:t>
            </a:r>
            <a:r>
              <a:rPr lang="en-US" sz="3200" dirty="0" smtClean="0"/>
              <a:t> + √V log*V) known before (</a:t>
            </a:r>
            <a:r>
              <a:rPr lang="en-US" sz="3200" dirty="0" err="1" smtClean="0"/>
              <a:t>Thurimella</a:t>
            </a:r>
            <a:r>
              <a:rPr lang="en-US" sz="3200" dirty="0" smtClean="0"/>
              <a:t> ’97)</a:t>
            </a:r>
          </a:p>
          <a:p>
            <a:pPr marL="1154430" lvl="2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r>
              <a:rPr lang="en-US" sz="3200" dirty="0" smtClean="0"/>
              <a:t>Is O(</a:t>
            </a:r>
            <a:r>
              <a:rPr lang="en-US" sz="3200" dirty="0" err="1" smtClean="0"/>
              <a:t>Diam</a:t>
            </a:r>
            <a:r>
              <a:rPr lang="en-US" sz="3200" dirty="0" smtClean="0"/>
              <a:t>) possible or not?</a:t>
            </a:r>
          </a:p>
          <a:p>
            <a:pPr marL="697230" lvl="1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endParaRPr lang="en-US" sz="3200" dirty="0" smtClean="0"/>
          </a:p>
          <a:p>
            <a:pPr marL="697230" lvl="1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r>
              <a:rPr lang="en-US" sz="3200" dirty="0" smtClean="0"/>
              <a:t>Can this be </a:t>
            </a:r>
            <a:r>
              <a:rPr lang="en-US" sz="3200" dirty="0" err="1" smtClean="0"/>
              <a:t>derandomized</a:t>
            </a:r>
            <a:r>
              <a:rPr lang="en-US" sz="3200" dirty="0" smtClean="0"/>
              <a:t>?</a:t>
            </a:r>
          </a:p>
          <a:p>
            <a:pPr marL="1154430" lvl="2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a distributed way?</a:t>
            </a:r>
            <a:endParaRPr kumimoji="0" lang="en-US" sz="32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tmp\My Dropbox\talk\small\marl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3347" y="2895600"/>
            <a:ext cx="1324206" cy="10858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1026" name="Picture 2" descr="C:\tmp\My Dropbox\talk\small\bonha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67185" y="2374243"/>
            <a:ext cx="1098872" cy="10109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1027" name="Picture 3" descr="C:\tmp\My Dropbox\talk\small\collin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3276" y="2444422"/>
            <a:ext cx="1092090" cy="104840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1028" name="Picture 4" descr="C:\tmp\My Dropbox\talk\small\davi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88192" y="3569236"/>
            <a:ext cx="1235624" cy="11614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1029" name="Picture 5" descr="C:\tmp\My Dropbox\talk\small\dyla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0297" y="3626682"/>
            <a:ext cx="788508" cy="80427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1030" name="Picture 6" descr="C:\tmp\My Dropbox\talk\small\hendrix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3587" y="2151141"/>
            <a:ext cx="898634" cy="97677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1032" name="Picture 8" descr="C:\tmp\My Dropbox\talk\small\shankar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64049" y="2971800"/>
            <a:ext cx="998982" cy="10858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1033" name="Picture 9" descr="C:\tmp\My Dropbox\talk\small\slash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22901" y="3587422"/>
            <a:ext cx="1048406" cy="104840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28" name="5-Point Star 27"/>
          <p:cNvSpPr/>
          <p:nvPr/>
        </p:nvSpPr>
        <p:spPr>
          <a:xfrm>
            <a:off x="4877504" y="3166533"/>
            <a:ext cx="1752600" cy="1524000"/>
          </a:xfrm>
          <a:prstGeom prst="star5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515304" y="2308225"/>
            <a:ext cx="1219200" cy="1143000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290004" y="2041525"/>
            <a:ext cx="3556000" cy="2743200"/>
          </a:xfrm>
          <a:custGeom>
            <a:avLst/>
            <a:gdLst>
              <a:gd name="connsiteX0" fmla="*/ 3454400 w 3670300"/>
              <a:gd name="connsiteY0" fmla="*/ 419100 h 3367617"/>
              <a:gd name="connsiteX1" fmla="*/ 2692400 w 3670300"/>
              <a:gd name="connsiteY1" fmla="*/ 2959100 h 3367617"/>
              <a:gd name="connsiteX2" fmla="*/ 215900 w 3670300"/>
              <a:gd name="connsiteY2" fmla="*/ 2870200 h 3367617"/>
              <a:gd name="connsiteX3" fmla="*/ 1397000 w 3670300"/>
              <a:gd name="connsiteY3" fmla="*/ 444500 h 3367617"/>
              <a:gd name="connsiteX4" fmla="*/ 3454400 w 3670300"/>
              <a:gd name="connsiteY4" fmla="*/ 419100 h 3367617"/>
              <a:gd name="connsiteX0" fmla="*/ 3416300 w 3632200"/>
              <a:gd name="connsiteY0" fmla="*/ 700617 h 3204634"/>
              <a:gd name="connsiteX1" fmla="*/ 2692400 w 3632200"/>
              <a:gd name="connsiteY1" fmla="*/ 2859617 h 3204634"/>
              <a:gd name="connsiteX2" fmla="*/ 215900 w 3632200"/>
              <a:gd name="connsiteY2" fmla="*/ 2770717 h 3204634"/>
              <a:gd name="connsiteX3" fmla="*/ 1397000 w 3632200"/>
              <a:gd name="connsiteY3" fmla="*/ 345017 h 3204634"/>
              <a:gd name="connsiteX4" fmla="*/ 3416300 w 3632200"/>
              <a:gd name="connsiteY4" fmla="*/ 700617 h 3204634"/>
              <a:gd name="connsiteX0" fmla="*/ 3422650 w 3644900"/>
              <a:gd name="connsiteY0" fmla="*/ 497418 h 3001435"/>
              <a:gd name="connsiteX1" fmla="*/ 2698750 w 3644900"/>
              <a:gd name="connsiteY1" fmla="*/ 2656418 h 3001435"/>
              <a:gd name="connsiteX2" fmla="*/ 222250 w 3644900"/>
              <a:gd name="connsiteY2" fmla="*/ 2567518 h 3001435"/>
              <a:gd name="connsiteX3" fmla="*/ 1365250 w 3644900"/>
              <a:gd name="connsiteY3" fmla="*/ 345017 h 3001435"/>
              <a:gd name="connsiteX4" fmla="*/ 3422650 w 3644900"/>
              <a:gd name="connsiteY4" fmla="*/ 497418 h 3001435"/>
              <a:gd name="connsiteX0" fmla="*/ 3454400 w 3708400"/>
              <a:gd name="connsiteY0" fmla="*/ 497418 h 2897718"/>
              <a:gd name="connsiteX1" fmla="*/ 2921000 w 3708400"/>
              <a:gd name="connsiteY1" fmla="*/ 2326217 h 2897718"/>
              <a:gd name="connsiteX2" fmla="*/ 254000 w 3708400"/>
              <a:gd name="connsiteY2" fmla="*/ 2567518 h 2897718"/>
              <a:gd name="connsiteX3" fmla="*/ 1397000 w 3708400"/>
              <a:gd name="connsiteY3" fmla="*/ 345017 h 2897718"/>
              <a:gd name="connsiteX4" fmla="*/ 3454400 w 3708400"/>
              <a:gd name="connsiteY4" fmla="*/ 497418 h 2897718"/>
              <a:gd name="connsiteX0" fmla="*/ 3530600 w 3784600"/>
              <a:gd name="connsiteY0" fmla="*/ 469901 h 2705100"/>
              <a:gd name="connsiteX1" fmla="*/ 2997200 w 3784600"/>
              <a:gd name="connsiteY1" fmla="*/ 2298700 h 2705100"/>
              <a:gd name="connsiteX2" fmla="*/ 254000 w 3784600"/>
              <a:gd name="connsiteY2" fmla="*/ 2374900 h 2705100"/>
              <a:gd name="connsiteX3" fmla="*/ 1473200 w 3784600"/>
              <a:gd name="connsiteY3" fmla="*/ 317500 h 2705100"/>
              <a:gd name="connsiteX4" fmla="*/ 3530600 w 3784600"/>
              <a:gd name="connsiteY4" fmla="*/ 469901 h 2705100"/>
              <a:gd name="connsiteX0" fmla="*/ 3378200 w 3632200"/>
              <a:gd name="connsiteY0" fmla="*/ 342900 h 2730500"/>
              <a:gd name="connsiteX1" fmla="*/ 2997200 w 3632200"/>
              <a:gd name="connsiteY1" fmla="*/ 2324100 h 2730500"/>
              <a:gd name="connsiteX2" fmla="*/ 254000 w 3632200"/>
              <a:gd name="connsiteY2" fmla="*/ 2400300 h 2730500"/>
              <a:gd name="connsiteX3" fmla="*/ 1473200 w 3632200"/>
              <a:gd name="connsiteY3" fmla="*/ 342900 h 2730500"/>
              <a:gd name="connsiteX4" fmla="*/ 3378200 w 3632200"/>
              <a:gd name="connsiteY4" fmla="*/ 342900 h 2730500"/>
              <a:gd name="connsiteX0" fmla="*/ 3340100 w 3556000"/>
              <a:gd name="connsiteY0" fmla="*/ 342900 h 2743200"/>
              <a:gd name="connsiteX1" fmla="*/ 2730500 w 3556000"/>
              <a:gd name="connsiteY1" fmla="*/ 2400300 h 2743200"/>
              <a:gd name="connsiteX2" fmla="*/ 215900 w 3556000"/>
              <a:gd name="connsiteY2" fmla="*/ 2400300 h 2743200"/>
              <a:gd name="connsiteX3" fmla="*/ 1435100 w 3556000"/>
              <a:gd name="connsiteY3" fmla="*/ 342900 h 2743200"/>
              <a:gd name="connsiteX4" fmla="*/ 3340100 w 3556000"/>
              <a:gd name="connsiteY4" fmla="*/ 34290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56000" h="2743200">
                <a:moveTo>
                  <a:pt x="3340100" y="342900"/>
                </a:moveTo>
                <a:cubicBezTo>
                  <a:pt x="3556000" y="685800"/>
                  <a:pt x="3251200" y="2057400"/>
                  <a:pt x="2730500" y="2400300"/>
                </a:cubicBezTo>
                <a:cubicBezTo>
                  <a:pt x="2209800" y="2743200"/>
                  <a:pt x="431800" y="2743200"/>
                  <a:pt x="215900" y="2400300"/>
                </a:cubicBezTo>
                <a:cubicBezTo>
                  <a:pt x="0" y="2057400"/>
                  <a:pt x="914400" y="685800"/>
                  <a:pt x="1435100" y="342900"/>
                </a:cubicBezTo>
                <a:cubicBezTo>
                  <a:pt x="1955800" y="0"/>
                  <a:pt x="3124200" y="0"/>
                  <a:pt x="3340100" y="342900"/>
                </a:cubicBezTo>
                <a:close/>
              </a:path>
            </a:pathLst>
          </a:cu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2439104" y="2404533"/>
            <a:ext cx="3048000" cy="2209800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951087" y="2826809"/>
            <a:ext cx="4500034" cy="1968498"/>
          </a:xfrm>
          <a:custGeom>
            <a:avLst/>
            <a:gdLst>
              <a:gd name="connsiteX0" fmla="*/ 558800 w 4559300"/>
              <a:gd name="connsiteY0" fmla="*/ 158750 h 2216150"/>
              <a:gd name="connsiteX1" fmla="*/ 3187700 w 4559300"/>
              <a:gd name="connsiteY1" fmla="*/ 984250 h 2216150"/>
              <a:gd name="connsiteX2" fmla="*/ 4127500 w 4559300"/>
              <a:gd name="connsiteY2" fmla="*/ 1835150 h 2216150"/>
              <a:gd name="connsiteX3" fmla="*/ 596900 w 4559300"/>
              <a:gd name="connsiteY3" fmla="*/ 1936750 h 2216150"/>
              <a:gd name="connsiteX4" fmla="*/ 558800 w 4559300"/>
              <a:gd name="connsiteY4" fmla="*/ 158750 h 2216150"/>
              <a:gd name="connsiteX0" fmla="*/ 558800 w 4358217"/>
              <a:gd name="connsiteY0" fmla="*/ 179917 h 2237317"/>
              <a:gd name="connsiteX1" fmla="*/ 1981200 w 4358217"/>
              <a:gd name="connsiteY1" fmla="*/ 878417 h 2237317"/>
              <a:gd name="connsiteX2" fmla="*/ 4127500 w 4358217"/>
              <a:gd name="connsiteY2" fmla="*/ 1856317 h 2237317"/>
              <a:gd name="connsiteX3" fmla="*/ 596900 w 4358217"/>
              <a:gd name="connsiteY3" fmla="*/ 1957917 h 2237317"/>
              <a:gd name="connsiteX4" fmla="*/ 558800 w 4358217"/>
              <a:gd name="connsiteY4" fmla="*/ 179917 h 2237317"/>
              <a:gd name="connsiteX0" fmla="*/ 558800 w 4489450"/>
              <a:gd name="connsiteY0" fmla="*/ 179917 h 2237317"/>
              <a:gd name="connsiteX1" fmla="*/ 1981200 w 4489450"/>
              <a:gd name="connsiteY1" fmla="*/ 878417 h 2237317"/>
              <a:gd name="connsiteX2" fmla="*/ 2768601 w 4489450"/>
              <a:gd name="connsiteY2" fmla="*/ 1183218 h 2237317"/>
              <a:gd name="connsiteX3" fmla="*/ 4127500 w 4489450"/>
              <a:gd name="connsiteY3" fmla="*/ 1856317 h 2237317"/>
              <a:gd name="connsiteX4" fmla="*/ 596900 w 4489450"/>
              <a:gd name="connsiteY4" fmla="*/ 1957917 h 2237317"/>
              <a:gd name="connsiteX5" fmla="*/ 558800 w 4489450"/>
              <a:gd name="connsiteY5" fmla="*/ 179917 h 2237317"/>
              <a:gd name="connsiteX0" fmla="*/ 558800 w 4536017"/>
              <a:gd name="connsiteY0" fmla="*/ 179917 h 2237317"/>
              <a:gd name="connsiteX1" fmla="*/ 1981200 w 4536017"/>
              <a:gd name="connsiteY1" fmla="*/ 878417 h 2237317"/>
              <a:gd name="connsiteX2" fmla="*/ 3048000 w 4536017"/>
              <a:gd name="connsiteY2" fmla="*/ 1030818 h 2237317"/>
              <a:gd name="connsiteX3" fmla="*/ 4127500 w 4536017"/>
              <a:gd name="connsiteY3" fmla="*/ 1856317 h 2237317"/>
              <a:gd name="connsiteX4" fmla="*/ 596900 w 4536017"/>
              <a:gd name="connsiteY4" fmla="*/ 1957917 h 2237317"/>
              <a:gd name="connsiteX5" fmla="*/ 558800 w 4536017"/>
              <a:gd name="connsiteY5" fmla="*/ 179917 h 2237317"/>
              <a:gd name="connsiteX0" fmla="*/ 558800 w 4536017"/>
              <a:gd name="connsiteY0" fmla="*/ 243417 h 2300817"/>
              <a:gd name="connsiteX1" fmla="*/ 1371600 w 4536017"/>
              <a:gd name="connsiteY1" fmla="*/ 560918 h 2300817"/>
              <a:gd name="connsiteX2" fmla="*/ 3048000 w 4536017"/>
              <a:gd name="connsiteY2" fmla="*/ 1094318 h 2300817"/>
              <a:gd name="connsiteX3" fmla="*/ 4127500 w 4536017"/>
              <a:gd name="connsiteY3" fmla="*/ 1919817 h 2300817"/>
              <a:gd name="connsiteX4" fmla="*/ 596900 w 4536017"/>
              <a:gd name="connsiteY4" fmla="*/ 2021417 h 2300817"/>
              <a:gd name="connsiteX5" fmla="*/ 558800 w 4536017"/>
              <a:gd name="connsiteY5" fmla="*/ 243417 h 2300817"/>
              <a:gd name="connsiteX0" fmla="*/ 281517 w 4588934"/>
              <a:gd name="connsiteY0" fmla="*/ 431800 h 1940982"/>
              <a:gd name="connsiteX1" fmla="*/ 1424517 w 4588934"/>
              <a:gd name="connsiteY1" fmla="*/ 279400 h 1940982"/>
              <a:gd name="connsiteX2" fmla="*/ 3100917 w 4588934"/>
              <a:gd name="connsiteY2" fmla="*/ 812800 h 1940982"/>
              <a:gd name="connsiteX3" fmla="*/ 4180417 w 4588934"/>
              <a:gd name="connsiteY3" fmla="*/ 1638299 h 1940982"/>
              <a:gd name="connsiteX4" fmla="*/ 649817 w 4588934"/>
              <a:gd name="connsiteY4" fmla="*/ 1739899 h 1940982"/>
              <a:gd name="connsiteX5" fmla="*/ 281517 w 4588934"/>
              <a:gd name="connsiteY5" fmla="*/ 431800 h 1940982"/>
              <a:gd name="connsiteX0" fmla="*/ 281517 w 4550834"/>
              <a:gd name="connsiteY0" fmla="*/ 431800 h 1940982"/>
              <a:gd name="connsiteX1" fmla="*/ 1424517 w 4550834"/>
              <a:gd name="connsiteY1" fmla="*/ 279400 h 1940982"/>
              <a:gd name="connsiteX2" fmla="*/ 2872317 w 4550834"/>
              <a:gd name="connsiteY2" fmla="*/ 889000 h 1940982"/>
              <a:gd name="connsiteX3" fmla="*/ 4180417 w 4550834"/>
              <a:gd name="connsiteY3" fmla="*/ 1638299 h 1940982"/>
              <a:gd name="connsiteX4" fmla="*/ 649817 w 4550834"/>
              <a:gd name="connsiteY4" fmla="*/ 1739899 h 1940982"/>
              <a:gd name="connsiteX5" fmla="*/ 281517 w 4550834"/>
              <a:gd name="connsiteY5" fmla="*/ 431800 h 1940982"/>
              <a:gd name="connsiteX0" fmla="*/ 281517 w 4550834"/>
              <a:gd name="connsiteY0" fmla="*/ 129116 h 1638298"/>
              <a:gd name="connsiteX1" fmla="*/ 1957917 w 4550834"/>
              <a:gd name="connsiteY1" fmla="*/ 662516 h 1638298"/>
              <a:gd name="connsiteX2" fmla="*/ 2872317 w 4550834"/>
              <a:gd name="connsiteY2" fmla="*/ 586316 h 1638298"/>
              <a:gd name="connsiteX3" fmla="*/ 4180417 w 4550834"/>
              <a:gd name="connsiteY3" fmla="*/ 1335615 h 1638298"/>
              <a:gd name="connsiteX4" fmla="*/ 649817 w 4550834"/>
              <a:gd name="connsiteY4" fmla="*/ 1437215 h 1638298"/>
              <a:gd name="connsiteX5" fmla="*/ 281517 w 4550834"/>
              <a:gd name="connsiteY5" fmla="*/ 129116 h 1638298"/>
              <a:gd name="connsiteX0" fmla="*/ 789517 w 4449234"/>
              <a:gd name="connsiteY0" fmla="*/ 129116 h 2260598"/>
              <a:gd name="connsiteX1" fmla="*/ 1856317 w 4449234"/>
              <a:gd name="connsiteY1" fmla="*/ 1195916 h 2260598"/>
              <a:gd name="connsiteX2" fmla="*/ 2770717 w 4449234"/>
              <a:gd name="connsiteY2" fmla="*/ 1119716 h 2260598"/>
              <a:gd name="connsiteX3" fmla="*/ 4078817 w 4449234"/>
              <a:gd name="connsiteY3" fmla="*/ 1869015 h 2260598"/>
              <a:gd name="connsiteX4" fmla="*/ 548217 w 4449234"/>
              <a:gd name="connsiteY4" fmla="*/ 1970615 h 2260598"/>
              <a:gd name="connsiteX5" fmla="*/ 789517 w 4449234"/>
              <a:gd name="connsiteY5" fmla="*/ 129116 h 2260598"/>
              <a:gd name="connsiteX0" fmla="*/ 789517 w 4449234"/>
              <a:gd name="connsiteY0" fmla="*/ 179916 h 2311398"/>
              <a:gd name="connsiteX1" fmla="*/ 1703917 w 4449234"/>
              <a:gd name="connsiteY1" fmla="*/ 941916 h 2311398"/>
              <a:gd name="connsiteX2" fmla="*/ 2770717 w 4449234"/>
              <a:gd name="connsiteY2" fmla="*/ 1170516 h 2311398"/>
              <a:gd name="connsiteX3" fmla="*/ 4078817 w 4449234"/>
              <a:gd name="connsiteY3" fmla="*/ 1919815 h 2311398"/>
              <a:gd name="connsiteX4" fmla="*/ 548217 w 4449234"/>
              <a:gd name="connsiteY4" fmla="*/ 2021415 h 2311398"/>
              <a:gd name="connsiteX5" fmla="*/ 789517 w 4449234"/>
              <a:gd name="connsiteY5" fmla="*/ 179916 h 2311398"/>
              <a:gd name="connsiteX0" fmla="*/ 726017 w 4461934"/>
              <a:gd name="connsiteY0" fmla="*/ 179916 h 2133598"/>
              <a:gd name="connsiteX1" fmla="*/ 1716617 w 4461934"/>
              <a:gd name="connsiteY1" fmla="*/ 789516 h 2133598"/>
              <a:gd name="connsiteX2" fmla="*/ 2783417 w 4461934"/>
              <a:gd name="connsiteY2" fmla="*/ 1018116 h 2133598"/>
              <a:gd name="connsiteX3" fmla="*/ 4091517 w 4461934"/>
              <a:gd name="connsiteY3" fmla="*/ 1767415 h 2133598"/>
              <a:gd name="connsiteX4" fmla="*/ 560917 w 4461934"/>
              <a:gd name="connsiteY4" fmla="*/ 1869015 h 2133598"/>
              <a:gd name="connsiteX5" fmla="*/ 726017 w 4461934"/>
              <a:gd name="connsiteY5" fmla="*/ 179916 h 2133598"/>
              <a:gd name="connsiteX0" fmla="*/ 726017 w 4461934"/>
              <a:gd name="connsiteY0" fmla="*/ 14816 h 1968498"/>
              <a:gd name="connsiteX1" fmla="*/ 1716617 w 4461934"/>
              <a:gd name="connsiteY1" fmla="*/ 624416 h 1968498"/>
              <a:gd name="connsiteX2" fmla="*/ 2783417 w 4461934"/>
              <a:gd name="connsiteY2" fmla="*/ 853016 h 1968498"/>
              <a:gd name="connsiteX3" fmla="*/ 4091517 w 4461934"/>
              <a:gd name="connsiteY3" fmla="*/ 1602315 h 1968498"/>
              <a:gd name="connsiteX4" fmla="*/ 560917 w 4461934"/>
              <a:gd name="connsiteY4" fmla="*/ 1703915 h 1968498"/>
              <a:gd name="connsiteX5" fmla="*/ 726017 w 4461934"/>
              <a:gd name="connsiteY5" fmla="*/ 14816 h 1968498"/>
              <a:gd name="connsiteX0" fmla="*/ 726017 w 4461934"/>
              <a:gd name="connsiteY0" fmla="*/ 14816 h 1968498"/>
              <a:gd name="connsiteX1" fmla="*/ 1716617 w 4461934"/>
              <a:gd name="connsiteY1" fmla="*/ 624416 h 1968498"/>
              <a:gd name="connsiteX2" fmla="*/ 2783417 w 4461934"/>
              <a:gd name="connsiteY2" fmla="*/ 853016 h 1968498"/>
              <a:gd name="connsiteX3" fmla="*/ 4091517 w 4461934"/>
              <a:gd name="connsiteY3" fmla="*/ 1602315 h 1968498"/>
              <a:gd name="connsiteX4" fmla="*/ 560917 w 4461934"/>
              <a:gd name="connsiteY4" fmla="*/ 1703915 h 1968498"/>
              <a:gd name="connsiteX5" fmla="*/ 726017 w 4461934"/>
              <a:gd name="connsiteY5" fmla="*/ 14816 h 1968498"/>
              <a:gd name="connsiteX0" fmla="*/ 726017 w 4461934"/>
              <a:gd name="connsiteY0" fmla="*/ 14816 h 1968498"/>
              <a:gd name="connsiteX1" fmla="*/ 1869017 w 4461934"/>
              <a:gd name="connsiteY1" fmla="*/ 624416 h 1968498"/>
              <a:gd name="connsiteX2" fmla="*/ 2783417 w 4461934"/>
              <a:gd name="connsiteY2" fmla="*/ 853016 h 1968498"/>
              <a:gd name="connsiteX3" fmla="*/ 4091517 w 4461934"/>
              <a:gd name="connsiteY3" fmla="*/ 1602315 h 1968498"/>
              <a:gd name="connsiteX4" fmla="*/ 560917 w 4461934"/>
              <a:gd name="connsiteY4" fmla="*/ 1703915 h 1968498"/>
              <a:gd name="connsiteX5" fmla="*/ 726017 w 4461934"/>
              <a:gd name="connsiteY5" fmla="*/ 14816 h 1968498"/>
              <a:gd name="connsiteX0" fmla="*/ 726017 w 4500034"/>
              <a:gd name="connsiteY0" fmla="*/ 14816 h 1968498"/>
              <a:gd name="connsiteX1" fmla="*/ 1869017 w 4500034"/>
              <a:gd name="connsiteY1" fmla="*/ 624416 h 1968498"/>
              <a:gd name="connsiteX2" fmla="*/ 3012017 w 4500034"/>
              <a:gd name="connsiteY2" fmla="*/ 776816 h 1968498"/>
              <a:gd name="connsiteX3" fmla="*/ 4091517 w 4500034"/>
              <a:gd name="connsiteY3" fmla="*/ 1602315 h 1968498"/>
              <a:gd name="connsiteX4" fmla="*/ 560917 w 4500034"/>
              <a:gd name="connsiteY4" fmla="*/ 1703915 h 1968498"/>
              <a:gd name="connsiteX5" fmla="*/ 726017 w 4500034"/>
              <a:gd name="connsiteY5" fmla="*/ 14816 h 1968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00034" h="1968498">
                <a:moveTo>
                  <a:pt x="726017" y="14816"/>
                </a:moveTo>
                <a:cubicBezTo>
                  <a:pt x="994834" y="0"/>
                  <a:pt x="1274234" y="345016"/>
                  <a:pt x="1869017" y="624416"/>
                </a:cubicBezTo>
                <a:cubicBezTo>
                  <a:pt x="2237317" y="791633"/>
                  <a:pt x="2641600" y="613833"/>
                  <a:pt x="3012017" y="776816"/>
                </a:cubicBezTo>
                <a:cubicBezTo>
                  <a:pt x="3382434" y="939799"/>
                  <a:pt x="4500034" y="1447799"/>
                  <a:pt x="4091517" y="1602315"/>
                </a:cubicBezTo>
                <a:cubicBezTo>
                  <a:pt x="3683000" y="1756831"/>
                  <a:pt x="1121834" y="1968498"/>
                  <a:pt x="560917" y="1703915"/>
                </a:cubicBezTo>
                <a:cubicBezTo>
                  <a:pt x="0" y="1439332"/>
                  <a:pt x="406400" y="118532"/>
                  <a:pt x="726017" y="14816"/>
                </a:cubicBezTo>
                <a:close/>
              </a:path>
            </a:pathLst>
          </a:cu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032248" y="2117725"/>
            <a:ext cx="4502152" cy="2114549"/>
          </a:xfrm>
          <a:custGeom>
            <a:avLst/>
            <a:gdLst>
              <a:gd name="connsiteX0" fmla="*/ 541867 w 4235450"/>
              <a:gd name="connsiteY0" fmla="*/ 1212850 h 2239433"/>
              <a:gd name="connsiteX1" fmla="*/ 3818467 w 4235450"/>
              <a:gd name="connsiteY1" fmla="*/ 2089150 h 2239433"/>
              <a:gd name="connsiteX2" fmla="*/ 3043767 w 4235450"/>
              <a:gd name="connsiteY2" fmla="*/ 311150 h 2239433"/>
              <a:gd name="connsiteX3" fmla="*/ 567267 w 4235450"/>
              <a:gd name="connsiteY3" fmla="*/ 222250 h 2239433"/>
              <a:gd name="connsiteX4" fmla="*/ 541867 w 4235450"/>
              <a:gd name="connsiteY4" fmla="*/ 1212850 h 2239433"/>
              <a:gd name="connsiteX0" fmla="*/ 541867 w 4512029"/>
              <a:gd name="connsiteY0" fmla="*/ 1219200 h 2240492"/>
              <a:gd name="connsiteX1" fmla="*/ 4055534 w 4512029"/>
              <a:gd name="connsiteY1" fmla="*/ 2089150 h 2240492"/>
              <a:gd name="connsiteX2" fmla="*/ 3280834 w 4512029"/>
              <a:gd name="connsiteY2" fmla="*/ 311150 h 2240492"/>
              <a:gd name="connsiteX3" fmla="*/ 804334 w 4512029"/>
              <a:gd name="connsiteY3" fmla="*/ 222250 h 2240492"/>
              <a:gd name="connsiteX4" fmla="*/ 541867 w 4512029"/>
              <a:gd name="connsiteY4" fmla="*/ 1219200 h 2240492"/>
              <a:gd name="connsiteX0" fmla="*/ 540456 w 4502152"/>
              <a:gd name="connsiteY0" fmla="*/ 1201208 h 2114549"/>
              <a:gd name="connsiteX1" fmla="*/ 4045657 w 4502152"/>
              <a:gd name="connsiteY1" fmla="*/ 1963207 h 2114549"/>
              <a:gd name="connsiteX2" fmla="*/ 3279423 w 4502152"/>
              <a:gd name="connsiteY2" fmla="*/ 293158 h 2114549"/>
              <a:gd name="connsiteX3" fmla="*/ 802923 w 4502152"/>
              <a:gd name="connsiteY3" fmla="*/ 204258 h 2114549"/>
              <a:gd name="connsiteX4" fmla="*/ 540456 w 4502152"/>
              <a:gd name="connsiteY4" fmla="*/ 1201208 h 211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02152" h="2114549">
                <a:moveTo>
                  <a:pt x="540456" y="1201208"/>
                </a:moveTo>
                <a:cubicBezTo>
                  <a:pt x="1080912" y="1494366"/>
                  <a:pt x="3589163" y="2114549"/>
                  <a:pt x="4045657" y="1963207"/>
                </a:cubicBezTo>
                <a:cubicBezTo>
                  <a:pt x="4502152" y="1811865"/>
                  <a:pt x="3819879" y="586316"/>
                  <a:pt x="3279423" y="293158"/>
                </a:cubicBezTo>
                <a:cubicBezTo>
                  <a:pt x="2738967" y="0"/>
                  <a:pt x="1259418" y="52916"/>
                  <a:pt x="802923" y="204258"/>
                </a:cubicBezTo>
                <a:cubicBezTo>
                  <a:pt x="346429" y="355600"/>
                  <a:pt x="0" y="908050"/>
                  <a:pt x="540456" y="1201208"/>
                </a:cubicBezTo>
                <a:close/>
              </a:path>
            </a:pathLst>
          </a:cu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209821" y="2958042"/>
            <a:ext cx="2533650" cy="1646766"/>
          </a:xfrm>
          <a:custGeom>
            <a:avLst/>
            <a:gdLst>
              <a:gd name="connsiteX0" fmla="*/ 924983 w 2533650"/>
              <a:gd name="connsiteY0" fmla="*/ 493183 h 1646766"/>
              <a:gd name="connsiteX1" fmla="*/ 1966383 w 2533650"/>
              <a:gd name="connsiteY1" fmla="*/ 48683 h 1646766"/>
              <a:gd name="connsiteX2" fmla="*/ 2321983 w 2533650"/>
              <a:gd name="connsiteY2" fmla="*/ 785283 h 1646766"/>
              <a:gd name="connsiteX3" fmla="*/ 696383 w 2533650"/>
              <a:gd name="connsiteY3" fmla="*/ 1610783 h 1646766"/>
              <a:gd name="connsiteX4" fmla="*/ 35983 w 2533650"/>
              <a:gd name="connsiteY4" fmla="*/ 1001183 h 1646766"/>
              <a:gd name="connsiteX5" fmla="*/ 924983 w 2533650"/>
              <a:gd name="connsiteY5" fmla="*/ 493183 h 164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3650" h="1646766">
                <a:moveTo>
                  <a:pt x="924983" y="493183"/>
                </a:moveTo>
                <a:cubicBezTo>
                  <a:pt x="1246716" y="334433"/>
                  <a:pt x="1733550" y="0"/>
                  <a:pt x="1966383" y="48683"/>
                </a:cubicBezTo>
                <a:cubicBezTo>
                  <a:pt x="2199216" y="97366"/>
                  <a:pt x="2533650" y="524933"/>
                  <a:pt x="2321983" y="785283"/>
                </a:cubicBezTo>
                <a:cubicBezTo>
                  <a:pt x="2110316" y="1045633"/>
                  <a:pt x="1077383" y="1574800"/>
                  <a:pt x="696383" y="1610783"/>
                </a:cubicBezTo>
                <a:cubicBezTo>
                  <a:pt x="315383" y="1646766"/>
                  <a:pt x="0" y="1185333"/>
                  <a:pt x="35983" y="1001183"/>
                </a:cubicBezTo>
                <a:cubicBezTo>
                  <a:pt x="71966" y="817033"/>
                  <a:pt x="603250" y="651933"/>
                  <a:pt x="924983" y="493183"/>
                </a:cubicBezTo>
                <a:close/>
              </a:path>
            </a:pathLst>
          </a:cu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955321" y="2262716"/>
            <a:ext cx="2937933" cy="2537884"/>
          </a:xfrm>
          <a:custGeom>
            <a:avLst/>
            <a:gdLst>
              <a:gd name="connsiteX0" fmla="*/ 378883 w 2937933"/>
              <a:gd name="connsiteY0" fmla="*/ 776817 h 2537884"/>
              <a:gd name="connsiteX1" fmla="*/ 1750483 w 2937933"/>
              <a:gd name="connsiteY1" fmla="*/ 65617 h 2537884"/>
              <a:gd name="connsiteX2" fmla="*/ 2829983 w 2937933"/>
              <a:gd name="connsiteY2" fmla="*/ 383117 h 2537884"/>
              <a:gd name="connsiteX3" fmla="*/ 2398183 w 2937933"/>
              <a:gd name="connsiteY3" fmla="*/ 2326217 h 2537884"/>
              <a:gd name="connsiteX4" fmla="*/ 340783 w 2937933"/>
              <a:gd name="connsiteY4" fmla="*/ 1653117 h 2537884"/>
              <a:gd name="connsiteX5" fmla="*/ 378883 w 2937933"/>
              <a:gd name="connsiteY5" fmla="*/ 776817 h 2537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7933" h="2537884">
                <a:moveTo>
                  <a:pt x="378883" y="776817"/>
                </a:moveTo>
                <a:cubicBezTo>
                  <a:pt x="613833" y="512234"/>
                  <a:pt x="1341966" y="131234"/>
                  <a:pt x="1750483" y="65617"/>
                </a:cubicBezTo>
                <a:cubicBezTo>
                  <a:pt x="2159000" y="0"/>
                  <a:pt x="2722033" y="6350"/>
                  <a:pt x="2829983" y="383117"/>
                </a:cubicBezTo>
                <a:cubicBezTo>
                  <a:pt x="2937933" y="759884"/>
                  <a:pt x="2813050" y="2114550"/>
                  <a:pt x="2398183" y="2326217"/>
                </a:cubicBezTo>
                <a:cubicBezTo>
                  <a:pt x="1983316" y="2537884"/>
                  <a:pt x="681566" y="1917700"/>
                  <a:pt x="340783" y="1653117"/>
                </a:cubicBezTo>
                <a:cubicBezTo>
                  <a:pt x="0" y="1388534"/>
                  <a:pt x="143933" y="1041400"/>
                  <a:pt x="378883" y="776817"/>
                </a:cubicBezTo>
                <a:close/>
              </a:path>
            </a:pathLst>
          </a:cu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Festival Scheduling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447800"/>
            <a:ext cx="83820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 smtClean="0"/>
              <a:t>Set V of musicians, list of bands ⊆ V	</a:t>
            </a:r>
          </a:p>
          <a:p>
            <a:endParaRPr lang="en-US" dirty="0" smtClean="0"/>
          </a:p>
          <a:p>
            <a:r>
              <a:rPr lang="en-US" dirty="0" smtClean="0"/>
              <a:t>			</a:t>
            </a:r>
          </a:p>
          <a:p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schedule maps each band to a day</a:t>
            </a:r>
          </a:p>
          <a:p>
            <a:pPr lvl="1"/>
            <a:r>
              <a:rPr lang="en-US" dirty="0" smtClean="0"/>
              <a:t>Each musician must play </a:t>
            </a:r>
            <a:r>
              <a:rPr lang="en-US" u="sng" dirty="0" smtClean="0"/>
              <a:t>every</a:t>
            </a:r>
            <a:r>
              <a:rPr lang="en-US" dirty="0" smtClean="0"/>
              <a:t> day</a:t>
            </a:r>
          </a:p>
          <a:p>
            <a:pPr lvl="1"/>
            <a:r>
              <a:rPr lang="en-US" dirty="0" smtClean="0"/>
              <a:t>What is max # days in schedule?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131FB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131FB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131FB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131FB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3030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3030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303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C303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2" animBg="1"/>
      <p:bldP spid="28" grpId="3" animBg="1"/>
      <p:bldP spid="26" grpId="0" animBg="1"/>
      <p:bldP spid="26" grpId="1" animBg="1"/>
      <p:bldP spid="22" grpId="0" animBg="1"/>
      <p:bldP spid="22" grpId="1" animBg="1"/>
      <p:bldP spid="24" grpId="0" animBg="1"/>
      <p:bldP spid="24" grpId="1" animBg="1"/>
      <p:bldP spid="24" grpId="2" animBg="1"/>
      <p:bldP spid="20" grpId="0" animBg="1"/>
      <p:bldP spid="20" grpId="1" animBg="1"/>
      <p:bldP spid="17" grpId="0" animBg="1"/>
      <p:bldP spid="17" grpId="1" animBg="1"/>
      <p:bldP spid="17" grpId="2" animBg="1"/>
      <p:bldP spid="15" grpId="0" animBg="1"/>
      <p:bldP spid="15" grpId="1" animBg="1"/>
      <p:bldP spid="13" grpId="0" animBg="1"/>
      <p:bldP spid="13" grpId="1" animBg="1"/>
      <p:bldP spid="13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Basic Question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447800"/>
            <a:ext cx="86868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>
              <a:buNone/>
            </a:pPr>
            <a:r>
              <a:rPr lang="en-US" dirty="0" smtClean="0"/>
              <a:t>Input: A </a:t>
            </a:r>
            <a:r>
              <a:rPr lang="en-US" u="sng" dirty="0" smtClean="0"/>
              <a:t>set system/</a:t>
            </a:r>
            <a:r>
              <a:rPr lang="en-US" u="sng" dirty="0" err="1" smtClean="0"/>
              <a:t>hypergraph</a:t>
            </a:r>
            <a:r>
              <a:rPr lang="en-US" dirty="0" smtClean="0"/>
              <a:t> (V, H)</a:t>
            </a:r>
          </a:p>
          <a:p>
            <a:pPr lvl="1"/>
            <a:r>
              <a:rPr lang="en-US" dirty="0" smtClean="0"/>
              <a:t>each S ∈ H is a </a:t>
            </a:r>
            <a:r>
              <a:rPr lang="en-US" dirty="0" err="1" smtClean="0"/>
              <a:t>hyperedge</a:t>
            </a:r>
            <a:r>
              <a:rPr lang="en-US" dirty="0" smtClean="0"/>
              <a:t> S ⊆ V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A </a:t>
            </a:r>
            <a:r>
              <a:rPr lang="en-US" u="sng" dirty="0" smtClean="0"/>
              <a:t>cover-decomposition</a:t>
            </a:r>
            <a:r>
              <a:rPr lang="en-US" dirty="0" smtClean="0"/>
              <a:t> is a partition</a:t>
            </a:r>
          </a:p>
          <a:p>
            <a:pPr lvl="1" algn="ctr">
              <a:buNone/>
            </a:pPr>
            <a:r>
              <a:rPr lang="en-US" dirty="0" smtClean="0"/>
              <a:t>H = H</a:t>
            </a:r>
            <a:r>
              <a:rPr lang="en-US" baseline="-25000" dirty="0" smtClean="0"/>
              <a:t>1</a:t>
            </a:r>
            <a:r>
              <a:rPr lang="en-US" dirty="0" smtClean="0"/>
              <a:t> ⨄ H</a:t>
            </a:r>
            <a:r>
              <a:rPr lang="en-US" baseline="-25000" dirty="0" smtClean="0"/>
              <a:t>2</a:t>
            </a:r>
            <a:r>
              <a:rPr lang="en-US" dirty="0" smtClean="0"/>
              <a:t> ⨄ … ⨄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k</a:t>
            </a:r>
            <a:endParaRPr lang="en-US" baseline="-25000" dirty="0" smtClean="0"/>
          </a:p>
          <a:p>
            <a:pPr lvl="1">
              <a:buNone/>
            </a:pPr>
            <a:r>
              <a:rPr lang="en-US" dirty="0" err="1" smtClean="0"/>
              <a:t>s.t</a:t>
            </a:r>
            <a:r>
              <a:rPr lang="en-US" dirty="0" smtClean="0"/>
              <a:t>. each H</a:t>
            </a:r>
            <a:r>
              <a:rPr lang="en-US" baseline="-25000" dirty="0" smtClean="0"/>
              <a:t>i</a:t>
            </a:r>
            <a:r>
              <a:rPr lang="en-US" dirty="0" smtClean="0"/>
              <a:t> covers V, i.e. </a:t>
            </a:r>
            <a:r>
              <a:rPr lang="en-US" sz="3600" dirty="0" smtClean="0"/>
              <a:t>⋃</a:t>
            </a:r>
            <a:r>
              <a:rPr lang="en-US" dirty="0" smtClean="0"/>
              <a:t>{S | </a:t>
            </a:r>
            <a:r>
              <a:rPr lang="en-US" dirty="0" err="1" smtClean="0"/>
              <a:t>S∈H</a:t>
            </a:r>
            <a:r>
              <a:rPr lang="en-US" baseline="-25000" dirty="0" err="1" smtClean="0"/>
              <a:t>i</a:t>
            </a:r>
            <a:r>
              <a:rPr lang="en-US" dirty="0" smtClean="0"/>
              <a:t>} = </a:t>
            </a:r>
            <a:r>
              <a:rPr lang="en-US" dirty="0" smtClean="0"/>
              <a:t>V</a:t>
            </a:r>
            <a:endParaRPr lang="en-US" dirty="0" smtClean="0"/>
          </a:p>
          <a:p>
            <a:pPr lvl="1"/>
            <a:r>
              <a:rPr lang="en-US" dirty="0" smtClean="0"/>
              <a:t>equivalently, a </a:t>
            </a:r>
            <a:r>
              <a:rPr lang="en-US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0"/>
                </a:gradFill>
              </a:rPr>
              <a:t>polychromatic</a:t>
            </a:r>
            <a:r>
              <a:rPr lang="en-US" dirty="0" smtClean="0"/>
              <a:t> coloring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goal: maximize #</a:t>
            </a:r>
            <a:r>
              <a:rPr lang="en-US" dirty="0" smtClean="0"/>
              <a:t>parts/#</a:t>
            </a:r>
            <a:r>
              <a:rPr lang="en-US" dirty="0" err="1" smtClean="0"/>
              <a:t>colours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cd</a:t>
            </a:r>
            <a:r>
              <a:rPr lang="en-US" dirty="0" smtClean="0"/>
              <a:t>: Cover-Decomposition Number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447800"/>
            <a:ext cx="85344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 algn="ctr">
              <a:buNone/>
            </a:pPr>
            <a:r>
              <a:rPr lang="en-US" dirty="0" err="1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cd</a:t>
            </a:r>
            <a:r>
              <a:rPr lang="en-US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(H) ≔ largest k for which there is a cover-decomposition into k parts</a:t>
            </a:r>
          </a:p>
          <a:p>
            <a:pPr lvl="1"/>
            <a:r>
              <a:rPr lang="en-US" dirty="0" smtClean="0"/>
              <a:t>Easy: </a:t>
            </a:r>
            <a:r>
              <a:rPr lang="en-US" dirty="0" err="1" smtClean="0"/>
              <a:t>cd</a:t>
            </a:r>
            <a:r>
              <a:rPr lang="en-US" dirty="0" smtClean="0"/>
              <a:t> ≤ minimum degree ≕ </a:t>
            </a:r>
            <a:r>
              <a:rPr lang="el-GR" dirty="0" smtClean="0"/>
              <a:t>δ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Does a converse hold? If </a:t>
            </a:r>
            <a:r>
              <a:rPr lang="el-GR" dirty="0" smtClean="0"/>
              <a:t>δ</a:t>
            </a:r>
            <a:r>
              <a:rPr lang="en-US" dirty="0" smtClean="0"/>
              <a:t> ≥ 100 (H covers every point 100 times), can we get many disjoint covers?</a:t>
            </a:r>
          </a:p>
          <a:p>
            <a:pPr lvl="1"/>
            <a:r>
              <a:rPr lang="en-US" dirty="0" smtClean="0"/>
              <a:t>In general, </a:t>
            </a:r>
            <a:r>
              <a:rPr lang="en-US" u="sng" dirty="0" smtClean="0"/>
              <a:t>no</a:t>
            </a:r>
            <a:r>
              <a:rPr lang="en-US" dirty="0" smtClean="0"/>
              <a:t>: </a:t>
            </a:r>
            <a:r>
              <a:rPr lang="en-US" dirty="0" err="1" smtClean="0"/>
              <a:t>cd</a:t>
            </a:r>
            <a:r>
              <a:rPr lang="en-US" dirty="0" smtClean="0"/>
              <a:t> = 1 is still possible</a:t>
            </a:r>
          </a:p>
          <a:p>
            <a:pPr lvl="1"/>
            <a:r>
              <a:rPr lang="en-US" dirty="0" smtClean="0"/>
              <a:t>But for specific families…</a:t>
            </a:r>
          </a:p>
          <a:p>
            <a:pPr lvl="1" algn="ctr">
              <a:buNone/>
            </a:pPr>
            <a:endParaRPr lang="en-US" dirty="0" smtClean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Cover-Decomposition in Graphs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447800"/>
            <a:ext cx="8229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R. P. Gupta, 1970s:</a:t>
            </a:r>
          </a:p>
          <a:p>
            <a:pPr lvl="1" algn="ctr">
              <a:buNone/>
            </a:pPr>
            <a:r>
              <a:rPr lang="en-US" dirty="0" smtClean="0"/>
              <a:t>In a graph, </a:t>
            </a:r>
            <a:r>
              <a:rPr lang="en-US" dirty="0" err="1" smtClean="0"/>
              <a:t>cd</a:t>
            </a:r>
            <a:r>
              <a:rPr lang="en-US" dirty="0" smtClean="0"/>
              <a:t> ≥ </a:t>
            </a:r>
            <a:r>
              <a:rPr lang="el-GR" dirty="0" smtClean="0"/>
              <a:t>δ</a:t>
            </a:r>
            <a:r>
              <a:rPr lang="en-US" dirty="0" smtClean="0"/>
              <a:t>-1.</a:t>
            </a:r>
          </a:p>
          <a:p>
            <a:pPr lvl="1" algn="ctr">
              <a:buNone/>
            </a:pPr>
            <a:r>
              <a:rPr lang="en-US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In a </a:t>
            </a:r>
            <a:r>
              <a:rPr lang="en-US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multigraph</a:t>
            </a:r>
            <a:r>
              <a:rPr lang="en-US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en-US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cd</a:t>
            </a:r>
            <a:r>
              <a:rPr lang="en-US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≥ ⌊</a:t>
            </a:r>
            <a:r>
              <a:rPr lang="en-US" baseline="30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3</a:t>
            </a:r>
            <a:r>
              <a:rPr lang="el-GR" baseline="30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δ</a:t>
            </a:r>
            <a:r>
              <a:rPr lang="en-US" baseline="30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+1</a:t>
            </a:r>
            <a:r>
              <a:rPr lang="en-US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/</a:t>
            </a:r>
            <a:r>
              <a:rPr lang="en-US" baseline="-25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4</a:t>
            </a:r>
            <a:r>
              <a:rPr lang="en-US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⌋.</a:t>
            </a:r>
            <a:endParaRPr lang="en-US" baseline="-25000" dirty="0"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marL="347472" lvl="1" indent="-347472">
              <a:buNone/>
            </a:pPr>
            <a:r>
              <a:rPr lang="en-US" dirty="0" smtClean="0"/>
              <a:t>Tight </a:t>
            </a:r>
            <a:r>
              <a:rPr lang="en-US" dirty="0" err="1" smtClean="0"/>
              <a:t>multigraph</a:t>
            </a:r>
            <a:r>
              <a:rPr lang="en-US" dirty="0" smtClean="0"/>
              <a:t> examples: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28800" y="3962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43000" y="5105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14600" y="5105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4" idx="3"/>
            <a:endCxn id="5" idx="0"/>
          </p:cNvCxnSpPr>
          <p:nvPr/>
        </p:nvCxnSpPr>
        <p:spPr>
          <a:xfrm rot="5400000">
            <a:off x="1028700" y="4282982"/>
            <a:ext cx="1012918" cy="63191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5"/>
            <a:endCxn id="7" idx="0"/>
          </p:cNvCxnSpPr>
          <p:nvPr/>
        </p:nvCxnSpPr>
        <p:spPr>
          <a:xfrm rot="16200000" flipH="1">
            <a:off x="1768382" y="4282982"/>
            <a:ext cx="1012918" cy="63191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343400" y="3962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657600" y="5105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029200" y="5105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stCxn id="22" idx="1"/>
            <a:endCxn id="23" idx="2"/>
          </p:cNvCxnSpPr>
          <p:nvPr/>
        </p:nvCxnSpPr>
        <p:spPr>
          <a:xfrm rot="16200000" flipH="1" flipV="1">
            <a:off x="3413218" y="4229100"/>
            <a:ext cx="1196882" cy="70811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4"/>
            <a:endCxn id="24" idx="2"/>
          </p:cNvCxnSpPr>
          <p:nvPr/>
        </p:nvCxnSpPr>
        <p:spPr>
          <a:xfrm rot="16200000" flipH="1">
            <a:off x="4191000" y="4343400"/>
            <a:ext cx="1066800" cy="609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3" idx="6"/>
            <a:endCxn id="24" idx="2"/>
          </p:cNvCxnSpPr>
          <p:nvPr/>
        </p:nvCxnSpPr>
        <p:spPr>
          <a:xfrm>
            <a:off x="3810000" y="5181600"/>
            <a:ext cx="1219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2" idx="4"/>
            <a:endCxn id="23" idx="6"/>
          </p:cNvCxnSpPr>
          <p:nvPr/>
        </p:nvCxnSpPr>
        <p:spPr>
          <a:xfrm rot="5400000">
            <a:off x="3581400" y="4343400"/>
            <a:ext cx="1066800" cy="609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2" idx="6"/>
            <a:endCxn id="24" idx="6"/>
          </p:cNvCxnSpPr>
          <p:nvPr/>
        </p:nvCxnSpPr>
        <p:spPr>
          <a:xfrm>
            <a:off x="4495800" y="4038600"/>
            <a:ext cx="685800" cy="11430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914400" y="5410200"/>
            <a:ext cx="205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 smtClean="0"/>
              <a:t>δ</a:t>
            </a:r>
            <a:r>
              <a:rPr lang="en-US" sz="3200" dirty="0" smtClean="0"/>
              <a:t>=2  cd=1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352800" y="5410200"/>
            <a:ext cx="205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 smtClean="0"/>
              <a:t>δ</a:t>
            </a:r>
            <a:r>
              <a:rPr lang="en-US" sz="3200" dirty="0" smtClean="0"/>
              <a:t>=3  cd=2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620000" y="551122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</a:p>
        </p:txBody>
      </p:sp>
      <p:sp>
        <p:nvSpPr>
          <p:cNvPr id="21" name="Oval 20"/>
          <p:cNvSpPr/>
          <p:nvPr/>
        </p:nvSpPr>
        <p:spPr>
          <a:xfrm>
            <a:off x="6629400" y="3962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943600" y="5105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315200" y="5105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stCxn id="21" idx="1"/>
            <a:endCxn id="29" idx="2"/>
          </p:cNvCxnSpPr>
          <p:nvPr/>
        </p:nvCxnSpPr>
        <p:spPr>
          <a:xfrm rot="16200000" flipH="1" flipV="1">
            <a:off x="5699218" y="4229100"/>
            <a:ext cx="1196882" cy="70811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1" idx="4"/>
            <a:endCxn id="30" idx="2"/>
          </p:cNvCxnSpPr>
          <p:nvPr/>
        </p:nvCxnSpPr>
        <p:spPr>
          <a:xfrm rot="16200000" flipH="1">
            <a:off x="6477000" y="4343400"/>
            <a:ext cx="1066800" cy="6096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9" idx="6"/>
            <a:endCxn id="30" idx="2"/>
          </p:cNvCxnSpPr>
          <p:nvPr/>
        </p:nvCxnSpPr>
        <p:spPr>
          <a:xfrm>
            <a:off x="6096000" y="5181600"/>
            <a:ext cx="1219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1" idx="4"/>
            <a:endCxn id="29" idx="6"/>
          </p:cNvCxnSpPr>
          <p:nvPr/>
        </p:nvCxnSpPr>
        <p:spPr>
          <a:xfrm rot="5400000">
            <a:off x="5867400" y="4343400"/>
            <a:ext cx="1066800" cy="609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1" idx="6"/>
            <a:endCxn id="30" idx="6"/>
          </p:cNvCxnSpPr>
          <p:nvPr/>
        </p:nvCxnSpPr>
        <p:spPr>
          <a:xfrm>
            <a:off x="6781800" y="4038600"/>
            <a:ext cx="685800" cy="11430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638800" y="5410200"/>
            <a:ext cx="205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 smtClean="0"/>
              <a:t>δ</a:t>
            </a:r>
            <a:r>
              <a:rPr lang="en-US" sz="3200" dirty="0" smtClean="0"/>
              <a:t>=4  </a:t>
            </a:r>
            <a:r>
              <a:rPr lang="en-US" sz="3200" dirty="0" err="1" smtClean="0"/>
              <a:t>cd</a:t>
            </a:r>
            <a:r>
              <a:rPr lang="en-US" sz="3200" dirty="0" smtClean="0"/>
              <a:t>=3</a:t>
            </a:r>
          </a:p>
        </p:txBody>
      </p:sp>
      <p:cxnSp>
        <p:nvCxnSpPr>
          <p:cNvPr id="38" name="Straight Connector 37"/>
          <p:cNvCxnSpPr>
            <a:stCxn id="29" idx="4"/>
            <a:endCxn id="30" idx="4"/>
          </p:cNvCxnSpPr>
          <p:nvPr/>
        </p:nvCxnSpPr>
        <p:spPr>
          <a:xfrm rot="16200000" flipH="1">
            <a:off x="6705600" y="4572000"/>
            <a:ext cx="0" cy="13716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7" idx="2"/>
            <a:endCxn id="5" idx="6"/>
          </p:cNvCxnSpPr>
          <p:nvPr/>
        </p:nvCxnSpPr>
        <p:spPr>
          <a:xfrm rot="10800000">
            <a:off x="1295400" y="5181600"/>
            <a:ext cx="121920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22" grpId="0" animBg="1"/>
      <p:bldP spid="23" grpId="0" animBg="1"/>
      <p:bldP spid="24" grpId="0" animBg="1"/>
      <p:bldP spid="39" grpId="0"/>
      <p:bldP spid="40" grpId="0"/>
      <p:bldP spid="41" grpId="0"/>
      <p:bldP spid="21" grpId="0" animBg="1"/>
      <p:bldP spid="29" grpId="0" animBg="1"/>
      <p:bldP spid="30" grpId="0" animBg="1"/>
      <p:bldP spid="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447800"/>
            <a:ext cx="8686800" cy="5715000"/>
          </a:xfrm>
          <a:prstGeom prst="rect">
            <a:avLst/>
          </a:prstGeom>
          <a:effectLst>
            <a:glow rad="101600">
              <a:srgbClr val="7030A0">
                <a:alpha val="60000"/>
              </a:srgbClr>
            </a:glow>
          </a:effectLst>
        </p:spPr>
        <p:txBody>
          <a:bodyPr vert="horz" lIns="91440" tIns="45720" rIns="91440" bIns="45720" rtlCol="0">
            <a:normAutofit/>
          </a:bodyPr>
          <a:lstStyle/>
          <a:p>
            <a:pPr marL="347472" lvl="1" indent="-347472">
              <a:buNone/>
            </a:pPr>
            <a:r>
              <a:rPr lang="en-US" dirty="0" smtClean="0"/>
              <a:t>Ground set = finite X ⊆ R</a:t>
            </a:r>
            <a:r>
              <a:rPr lang="en-US" baseline="30000" dirty="0" smtClean="0"/>
              <a:t>d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edges = subsets of X covered by shapes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Cover-Decomposition in Geometry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810000" y="39624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24400" y="45720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45720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10000" y="53340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819400" y="45720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19400" y="40386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81600" y="36576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14800" y="30480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81200" y="53340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086600" y="47244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981200" y="41910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19800" y="50292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324600" y="41910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248400" y="34290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560576" y="2901696"/>
            <a:ext cx="2706624" cy="2365248"/>
          </a:xfrm>
          <a:custGeom>
            <a:avLst/>
            <a:gdLst>
              <a:gd name="connsiteX0" fmla="*/ 0 w 2706624"/>
              <a:gd name="connsiteY0" fmla="*/ 1316736 h 2365248"/>
              <a:gd name="connsiteX1" fmla="*/ 804672 w 2706624"/>
              <a:gd name="connsiteY1" fmla="*/ 0 h 2365248"/>
              <a:gd name="connsiteX2" fmla="*/ 1767840 w 2706624"/>
              <a:gd name="connsiteY2" fmla="*/ 402336 h 2365248"/>
              <a:gd name="connsiteX3" fmla="*/ 2706624 w 2706624"/>
              <a:gd name="connsiteY3" fmla="*/ 1316736 h 2365248"/>
              <a:gd name="connsiteX4" fmla="*/ 1243584 w 2706624"/>
              <a:gd name="connsiteY4" fmla="*/ 2365248 h 2365248"/>
              <a:gd name="connsiteX5" fmla="*/ 0 w 2706624"/>
              <a:gd name="connsiteY5" fmla="*/ 1316736 h 2365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6624" h="2365248">
                <a:moveTo>
                  <a:pt x="0" y="1316736"/>
                </a:moveTo>
                <a:lnTo>
                  <a:pt x="804672" y="0"/>
                </a:lnTo>
                <a:lnTo>
                  <a:pt x="1767840" y="402336"/>
                </a:lnTo>
                <a:lnTo>
                  <a:pt x="2706624" y="1316736"/>
                </a:lnTo>
                <a:lnTo>
                  <a:pt x="1243584" y="2365248"/>
                </a:lnTo>
                <a:lnTo>
                  <a:pt x="0" y="1316736"/>
                </a:lnTo>
                <a:close/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160776" y="2743200"/>
            <a:ext cx="2706624" cy="2365248"/>
          </a:xfrm>
          <a:custGeom>
            <a:avLst/>
            <a:gdLst>
              <a:gd name="connsiteX0" fmla="*/ 0 w 2706624"/>
              <a:gd name="connsiteY0" fmla="*/ 1316736 h 2365248"/>
              <a:gd name="connsiteX1" fmla="*/ 804672 w 2706624"/>
              <a:gd name="connsiteY1" fmla="*/ 0 h 2365248"/>
              <a:gd name="connsiteX2" fmla="*/ 1767840 w 2706624"/>
              <a:gd name="connsiteY2" fmla="*/ 402336 h 2365248"/>
              <a:gd name="connsiteX3" fmla="*/ 2706624 w 2706624"/>
              <a:gd name="connsiteY3" fmla="*/ 1316736 h 2365248"/>
              <a:gd name="connsiteX4" fmla="*/ 1243584 w 2706624"/>
              <a:gd name="connsiteY4" fmla="*/ 2365248 h 2365248"/>
              <a:gd name="connsiteX5" fmla="*/ 0 w 2706624"/>
              <a:gd name="connsiteY5" fmla="*/ 1316736 h 2365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6624" h="2365248">
                <a:moveTo>
                  <a:pt x="0" y="1316736"/>
                </a:moveTo>
                <a:lnTo>
                  <a:pt x="804672" y="0"/>
                </a:lnTo>
                <a:lnTo>
                  <a:pt x="1767840" y="402336"/>
                </a:lnTo>
                <a:lnTo>
                  <a:pt x="2706624" y="1316736"/>
                </a:lnTo>
                <a:lnTo>
                  <a:pt x="1243584" y="2365248"/>
                </a:lnTo>
                <a:lnTo>
                  <a:pt x="0" y="1316736"/>
                </a:lnTo>
                <a:close/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914400" y="3733800"/>
            <a:ext cx="2706624" cy="2365248"/>
          </a:xfrm>
          <a:custGeom>
            <a:avLst/>
            <a:gdLst>
              <a:gd name="connsiteX0" fmla="*/ 0 w 2706624"/>
              <a:gd name="connsiteY0" fmla="*/ 1316736 h 2365248"/>
              <a:gd name="connsiteX1" fmla="*/ 804672 w 2706624"/>
              <a:gd name="connsiteY1" fmla="*/ 0 h 2365248"/>
              <a:gd name="connsiteX2" fmla="*/ 1767840 w 2706624"/>
              <a:gd name="connsiteY2" fmla="*/ 402336 h 2365248"/>
              <a:gd name="connsiteX3" fmla="*/ 2706624 w 2706624"/>
              <a:gd name="connsiteY3" fmla="*/ 1316736 h 2365248"/>
              <a:gd name="connsiteX4" fmla="*/ 1243584 w 2706624"/>
              <a:gd name="connsiteY4" fmla="*/ 2365248 h 2365248"/>
              <a:gd name="connsiteX5" fmla="*/ 0 w 2706624"/>
              <a:gd name="connsiteY5" fmla="*/ 1316736 h 2365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6624" h="2365248">
                <a:moveTo>
                  <a:pt x="0" y="1316736"/>
                </a:moveTo>
                <a:lnTo>
                  <a:pt x="804672" y="0"/>
                </a:lnTo>
                <a:lnTo>
                  <a:pt x="1767840" y="402336"/>
                </a:lnTo>
                <a:lnTo>
                  <a:pt x="2706624" y="1316736"/>
                </a:lnTo>
                <a:lnTo>
                  <a:pt x="1243584" y="2365248"/>
                </a:lnTo>
                <a:lnTo>
                  <a:pt x="0" y="1316736"/>
                </a:lnTo>
                <a:close/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676400" y="4187952"/>
            <a:ext cx="2706624" cy="2365248"/>
          </a:xfrm>
          <a:custGeom>
            <a:avLst/>
            <a:gdLst>
              <a:gd name="connsiteX0" fmla="*/ 0 w 2706624"/>
              <a:gd name="connsiteY0" fmla="*/ 1316736 h 2365248"/>
              <a:gd name="connsiteX1" fmla="*/ 804672 w 2706624"/>
              <a:gd name="connsiteY1" fmla="*/ 0 h 2365248"/>
              <a:gd name="connsiteX2" fmla="*/ 1767840 w 2706624"/>
              <a:gd name="connsiteY2" fmla="*/ 402336 h 2365248"/>
              <a:gd name="connsiteX3" fmla="*/ 2706624 w 2706624"/>
              <a:gd name="connsiteY3" fmla="*/ 1316736 h 2365248"/>
              <a:gd name="connsiteX4" fmla="*/ 1243584 w 2706624"/>
              <a:gd name="connsiteY4" fmla="*/ 2365248 h 2365248"/>
              <a:gd name="connsiteX5" fmla="*/ 0 w 2706624"/>
              <a:gd name="connsiteY5" fmla="*/ 1316736 h 2365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6624" h="2365248">
                <a:moveTo>
                  <a:pt x="0" y="1316736"/>
                </a:moveTo>
                <a:lnTo>
                  <a:pt x="804672" y="0"/>
                </a:lnTo>
                <a:lnTo>
                  <a:pt x="1767840" y="402336"/>
                </a:lnTo>
                <a:lnTo>
                  <a:pt x="2706624" y="1316736"/>
                </a:lnTo>
                <a:lnTo>
                  <a:pt x="1243584" y="2365248"/>
                </a:lnTo>
                <a:lnTo>
                  <a:pt x="0" y="1316736"/>
                </a:lnTo>
                <a:close/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590800" y="3505200"/>
            <a:ext cx="2706624" cy="2365248"/>
          </a:xfrm>
          <a:custGeom>
            <a:avLst/>
            <a:gdLst>
              <a:gd name="connsiteX0" fmla="*/ 0 w 2706624"/>
              <a:gd name="connsiteY0" fmla="*/ 1316736 h 2365248"/>
              <a:gd name="connsiteX1" fmla="*/ 804672 w 2706624"/>
              <a:gd name="connsiteY1" fmla="*/ 0 h 2365248"/>
              <a:gd name="connsiteX2" fmla="*/ 1767840 w 2706624"/>
              <a:gd name="connsiteY2" fmla="*/ 402336 h 2365248"/>
              <a:gd name="connsiteX3" fmla="*/ 2706624 w 2706624"/>
              <a:gd name="connsiteY3" fmla="*/ 1316736 h 2365248"/>
              <a:gd name="connsiteX4" fmla="*/ 1243584 w 2706624"/>
              <a:gd name="connsiteY4" fmla="*/ 2365248 h 2365248"/>
              <a:gd name="connsiteX5" fmla="*/ 0 w 2706624"/>
              <a:gd name="connsiteY5" fmla="*/ 1316736 h 2365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6624" h="2365248">
                <a:moveTo>
                  <a:pt x="0" y="1316736"/>
                </a:moveTo>
                <a:lnTo>
                  <a:pt x="804672" y="0"/>
                </a:lnTo>
                <a:lnTo>
                  <a:pt x="1767840" y="402336"/>
                </a:lnTo>
                <a:lnTo>
                  <a:pt x="2706624" y="1316736"/>
                </a:lnTo>
                <a:lnTo>
                  <a:pt x="1243584" y="2365248"/>
                </a:lnTo>
                <a:lnTo>
                  <a:pt x="0" y="1316736"/>
                </a:lnTo>
                <a:close/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065776" y="3733800"/>
            <a:ext cx="2706624" cy="2365248"/>
          </a:xfrm>
          <a:custGeom>
            <a:avLst/>
            <a:gdLst>
              <a:gd name="connsiteX0" fmla="*/ 0 w 2706624"/>
              <a:gd name="connsiteY0" fmla="*/ 1316736 h 2365248"/>
              <a:gd name="connsiteX1" fmla="*/ 804672 w 2706624"/>
              <a:gd name="connsiteY1" fmla="*/ 0 h 2365248"/>
              <a:gd name="connsiteX2" fmla="*/ 1767840 w 2706624"/>
              <a:gd name="connsiteY2" fmla="*/ 402336 h 2365248"/>
              <a:gd name="connsiteX3" fmla="*/ 2706624 w 2706624"/>
              <a:gd name="connsiteY3" fmla="*/ 1316736 h 2365248"/>
              <a:gd name="connsiteX4" fmla="*/ 1243584 w 2706624"/>
              <a:gd name="connsiteY4" fmla="*/ 2365248 h 2365248"/>
              <a:gd name="connsiteX5" fmla="*/ 0 w 2706624"/>
              <a:gd name="connsiteY5" fmla="*/ 1316736 h 2365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6624" h="2365248">
                <a:moveTo>
                  <a:pt x="0" y="1316736"/>
                </a:moveTo>
                <a:lnTo>
                  <a:pt x="804672" y="0"/>
                </a:lnTo>
                <a:lnTo>
                  <a:pt x="1767840" y="402336"/>
                </a:lnTo>
                <a:lnTo>
                  <a:pt x="2706624" y="1316736"/>
                </a:lnTo>
                <a:lnTo>
                  <a:pt x="1243584" y="2365248"/>
                </a:lnTo>
                <a:lnTo>
                  <a:pt x="0" y="1316736"/>
                </a:lnTo>
                <a:close/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751576" y="2819400"/>
            <a:ext cx="2706624" cy="2365248"/>
          </a:xfrm>
          <a:custGeom>
            <a:avLst/>
            <a:gdLst>
              <a:gd name="connsiteX0" fmla="*/ 0 w 2706624"/>
              <a:gd name="connsiteY0" fmla="*/ 1316736 h 2365248"/>
              <a:gd name="connsiteX1" fmla="*/ 804672 w 2706624"/>
              <a:gd name="connsiteY1" fmla="*/ 0 h 2365248"/>
              <a:gd name="connsiteX2" fmla="*/ 1767840 w 2706624"/>
              <a:gd name="connsiteY2" fmla="*/ 402336 h 2365248"/>
              <a:gd name="connsiteX3" fmla="*/ 2706624 w 2706624"/>
              <a:gd name="connsiteY3" fmla="*/ 1316736 h 2365248"/>
              <a:gd name="connsiteX4" fmla="*/ 1243584 w 2706624"/>
              <a:gd name="connsiteY4" fmla="*/ 2365248 h 2365248"/>
              <a:gd name="connsiteX5" fmla="*/ 0 w 2706624"/>
              <a:gd name="connsiteY5" fmla="*/ 1316736 h 2365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6624" h="2365248">
                <a:moveTo>
                  <a:pt x="0" y="1316736"/>
                </a:moveTo>
                <a:lnTo>
                  <a:pt x="804672" y="0"/>
                </a:lnTo>
                <a:lnTo>
                  <a:pt x="1767840" y="402336"/>
                </a:lnTo>
                <a:lnTo>
                  <a:pt x="2706624" y="1316736"/>
                </a:lnTo>
                <a:lnTo>
                  <a:pt x="1243584" y="2365248"/>
                </a:lnTo>
                <a:lnTo>
                  <a:pt x="0" y="1316736"/>
                </a:lnTo>
                <a:close/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379976" y="3349752"/>
            <a:ext cx="2706624" cy="2365248"/>
          </a:xfrm>
          <a:custGeom>
            <a:avLst/>
            <a:gdLst>
              <a:gd name="connsiteX0" fmla="*/ 0 w 2706624"/>
              <a:gd name="connsiteY0" fmla="*/ 1316736 h 2365248"/>
              <a:gd name="connsiteX1" fmla="*/ 804672 w 2706624"/>
              <a:gd name="connsiteY1" fmla="*/ 0 h 2365248"/>
              <a:gd name="connsiteX2" fmla="*/ 1767840 w 2706624"/>
              <a:gd name="connsiteY2" fmla="*/ 402336 h 2365248"/>
              <a:gd name="connsiteX3" fmla="*/ 2706624 w 2706624"/>
              <a:gd name="connsiteY3" fmla="*/ 1316736 h 2365248"/>
              <a:gd name="connsiteX4" fmla="*/ 1243584 w 2706624"/>
              <a:gd name="connsiteY4" fmla="*/ 2365248 h 2365248"/>
              <a:gd name="connsiteX5" fmla="*/ 0 w 2706624"/>
              <a:gd name="connsiteY5" fmla="*/ 1316736 h 2365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6624" h="2365248">
                <a:moveTo>
                  <a:pt x="0" y="1316736"/>
                </a:moveTo>
                <a:lnTo>
                  <a:pt x="804672" y="0"/>
                </a:lnTo>
                <a:lnTo>
                  <a:pt x="1767840" y="402336"/>
                </a:lnTo>
                <a:lnTo>
                  <a:pt x="2706624" y="1316736"/>
                </a:lnTo>
                <a:lnTo>
                  <a:pt x="1243584" y="2365248"/>
                </a:lnTo>
                <a:lnTo>
                  <a:pt x="0" y="1316736"/>
                </a:lnTo>
                <a:close/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398776" y="2514600"/>
            <a:ext cx="2706624" cy="2365248"/>
          </a:xfrm>
          <a:custGeom>
            <a:avLst/>
            <a:gdLst>
              <a:gd name="connsiteX0" fmla="*/ 0 w 2706624"/>
              <a:gd name="connsiteY0" fmla="*/ 1316736 h 2365248"/>
              <a:gd name="connsiteX1" fmla="*/ 804672 w 2706624"/>
              <a:gd name="connsiteY1" fmla="*/ 0 h 2365248"/>
              <a:gd name="connsiteX2" fmla="*/ 1767840 w 2706624"/>
              <a:gd name="connsiteY2" fmla="*/ 402336 h 2365248"/>
              <a:gd name="connsiteX3" fmla="*/ 2706624 w 2706624"/>
              <a:gd name="connsiteY3" fmla="*/ 1316736 h 2365248"/>
              <a:gd name="connsiteX4" fmla="*/ 1243584 w 2706624"/>
              <a:gd name="connsiteY4" fmla="*/ 2365248 h 2365248"/>
              <a:gd name="connsiteX5" fmla="*/ 0 w 2706624"/>
              <a:gd name="connsiteY5" fmla="*/ 1316736 h 2365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6624" h="2365248">
                <a:moveTo>
                  <a:pt x="0" y="1316736"/>
                </a:moveTo>
                <a:lnTo>
                  <a:pt x="804672" y="0"/>
                </a:lnTo>
                <a:lnTo>
                  <a:pt x="1767840" y="402336"/>
                </a:lnTo>
                <a:lnTo>
                  <a:pt x="2706624" y="1316736"/>
                </a:lnTo>
                <a:lnTo>
                  <a:pt x="1243584" y="2365248"/>
                </a:lnTo>
                <a:lnTo>
                  <a:pt x="0" y="1316736"/>
                </a:lnTo>
                <a:close/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4572000" y="2743200"/>
            <a:ext cx="2706624" cy="2365248"/>
          </a:xfrm>
          <a:custGeom>
            <a:avLst/>
            <a:gdLst>
              <a:gd name="connsiteX0" fmla="*/ 0 w 2706624"/>
              <a:gd name="connsiteY0" fmla="*/ 1316736 h 2365248"/>
              <a:gd name="connsiteX1" fmla="*/ 804672 w 2706624"/>
              <a:gd name="connsiteY1" fmla="*/ 0 h 2365248"/>
              <a:gd name="connsiteX2" fmla="*/ 1767840 w 2706624"/>
              <a:gd name="connsiteY2" fmla="*/ 402336 h 2365248"/>
              <a:gd name="connsiteX3" fmla="*/ 2706624 w 2706624"/>
              <a:gd name="connsiteY3" fmla="*/ 1316736 h 2365248"/>
              <a:gd name="connsiteX4" fmla="*/ 1243584 w 2706624"/>
              <a:gd name="connsiteY4" fmla="*/ 2365248 h 2365248"/>
              <a:gd name="connsiteX5" fmla="*/ 0 w 2706624"/>
              <a:gd name="connsiteY5" fmla="*/ 1316736 h 2365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6624" h="2365248">
                <a:moveTo>
                  <a:pt x="0" y="1316736"/>
                </a:moveTo>
                <a:lnTo>
                  <a:pt x="804672" y="0"/>
                </a:lnTo>
                <a:lnTo>
                  <a:pt x="1767840" y="402336"/>
                </a:lnTo>
                <a:lnTo>
                  <a:pt x="2706624" y="1316736"/>
                </a:lnTo>
                <a:lnTo>
                  <a:pt x="1243584" y="2365248"/>
                </a:lnTo>
                <a:lnTo>
                  <a:pt x="0" y="1316736"/>
                </a:lnTo>
                <a:close/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819400" y="32766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Can Randomness Do?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447800"/>
            <a:ext cx="86868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1">
              <a:buNone/>
            </a:pPr>
            <a:r>
              <a:rPr lang="en-US" dirty="0" smtClean="0"/>
              <a:t>Part 1: </a:t>
            </a:r>
            <a:r>
              <a:rPr lang="en-US" dirty="0" smtClean="0"/>
              <a:t>Check 3-edge-connectivity</a:t>
            </a:r>
            <a:br>
              <a:rPr lang="en-US" dirty="0" smtClean="0"/>
            </a:br>
            <a:r>
              <a:rPr lang="en-US" dirty="0" smtClean="0"/>
              <a:t>in a </a:t>
            </a:r>
            <a:r>
              <a:rPr lang="en-US" dirty="0" smtClean="0"/>
              <a:t>distributed </a:t>
            </a:r>
            <a:r>
              <a:rPr lang="en-US" dirty="0" smtClean="0"/>
              <a:t>network</a:t>
            </a:r>
            <a:endParaRPr lang="en-US" dirty="0" smtClean="0"/>
          </a:p>
          <a:p>
            <a:pPr lvl="1" algn="ctr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Joint with Ramakrishna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Thurimella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(Denver)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Part 2: Find many disjoint set</a:t>
            </a:r>
            <a:br>
              <a:rPr lang="en-US" dirty="0" smtClean="0"/>
            </a:br>
            <a:r>
              <a:rPr lang="en-US" dirty="0" smtClean="0"/>
              <a:t>covers as a function of min degree</a:t>
            </a:r>
          </a:p>
          <a:p>
            <a:pPr lvl="1" algn="ctr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Joint w/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Béla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Bollobás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(Cambridge &amp; Memphis), Thomas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Rothvoß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(MIT), Alex Scott (Oxford)</a:t>
            </a:r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3048000" y="1421631"/>
            <a:ext cx="2895600" cy="1550169"/>
            <a:chOff x="914400" y="2514600"/>
            <a:chExt cx="7543800" cy="4038600"/>
          </a:xfrm>
        </p:grpSpPr>
        <p:sp>
          <p:nvSpPr>
            <p:cNvPr id="7" name="Oval 6"/>
            <p:cNvSpPr/>
            <p:nvPr/>
          </p:nvSpPr>
          <p:spPr>
            <a:xfrm>
              <a:off x="3810000" y="39624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724400" y="45720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638800" y="45720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810000" y="53340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819400" y="45720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819400" y="40386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181600" y="36576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114800" y="30480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981200" y="53340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086600" y="47244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981200" y="41910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019800" y="50292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324600" y="41910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248400" y="34290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560576" y="2901696"/>
              <a:ext cx="2706624" cy="2365248"/>
            </a:xfrm>
            <a:custGeom>
              <a:avLst/>
              <a:gdLst>
                <a:gd name="connsiteX0" fmla="*/ 0 w 2706624"/>
                <a:gd name="connsiteY0" fmla="*/ 1316736 h 2365248"/>
                <a:gd name="connsiteX1" fmla="*/ 804672 w 2706624"/>
                <a:gd name="connsiteY1" fmla="*/ 0 h 2365248"/>
                <a:gd name="connsiteX2" fmla="*/ 1767840 w 2706624"/>
                <a:gd name="connsiteY2" fmla="*/ 402336 h 2365248"/>
                <a:gd name="connsiteX3" fmla="*/ 2706624 w 2706624"/>
                <a:gd name="connsiteY3" fmla="*/ 1316736 h 2365248"/>
                <a:gd name="connsiteX4" fmla="*/ 1243584 w 2706624"/>
                <a:gd name="connsiteY4" fmla="*/ 2365248 h 2365248"/>
                <a:gd name="connsiteX5" fmla="*/ 0 w 2706624"/>
                <a:gd name="connsiteY5" fmla="*/ 1316736 h 2365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06624" h="2365248">
                  <a:moveTo>
                    <a:pt x="0" y="1316736"/>
                  </a:moveTo>
                  <a:lnTo>
                    <a:pt x="804672" y="0"/>
                  </a:lnTo>
                  <a:lnTo>
                    <a:pt x="1767840" y="402336"/>
                  </a:lnTo>
                  <a:lnTo>
                    <a:pt x="2706624" y="1316736"/>
                  </a:lnTo>
                  <a:lnTo>
                    <a:pt x="1243584" y="2365248"/>
                  </a:lnTo>
                  <a:lnTo>
                    <a:pt x="0" y="1316736"/>
                  </a:lnTo>
                  <a:close/>
                </a:path>
              </a:pathLst>
            </a:cu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160776" y="2743200"/>
              <a:ext cx="2706624" cy="2365248"/>
            </a:xfrm>
            <a:custGeom>
              <a:avLst/>
              <a:gdLst>
                <a:gd name="connsiteX0" fmla="*/ 0 w 2706624"/>
                <a:gd name="connsiteY0" fmla="*/ 1316736 h 2365248"/>
                <a:gd name="connsiteX1" fmla="*/ 804672 w 2706624"/>
                <a:gd name="connsiteY1" fmla="*/ 0 h 2365248"/>
                <a:gd name="connsiteX2" fmla="*/ 1767840 w 2706624"/>
                <a:gd name="connsiteY2" fmla="*/ 402336 h 2365248"/>
                <a:gd name="connsiteX3" fmla="*/ 2706624 w 2706624"/>
                <a:gd name="connsiteY3" fmla="*/ 1316736 h 2365248"/>
                <a:gd name="connsiteX4" fmla="*/ 1243584 w 2706624"/>
                <a:gd name="connsiteY4" fmla="*/ 2365248 h 2365248"/>
                <a:gd name="connsiteX5" fmla="*/ 0 w 2706624"/>
                <a:gd name="connsiteY5" fmla="*/ 1316736 h 2365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06624" h="2365248">
                  <a:moveTo>
                    <a:pt x="0" y="1316736"/>
                  </a:moveTo>
                  <a:lnTo>
                    <a:pt x="804672" y="0"/>
                  </a:lnTo>
                  <a:lnTo>
                    <a:pt x="1767840" y="402336"/>
                  </a:lnTo>
                  <a:lnTo>
                    <a:pt x="2706624" y="1316736"/>
                  </a:lnTo>
                  <a:lnTo>
                    <a:pt x="1243584" y="2365248"/>
                  </a:lnTo>
                  <a:lnTo>
                    <a:pt x="0" y="1316736"/>
                  </a:lnTo>
                  <a:close/>
                </a:path>
              </a:pathLst>
            </a:cu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914400" y="3733800"/>
              <a:ext cx="2706624" cy="2365248"/>
            </a:xfrm>
            <a:custGeom>
              <a:avLst/>
              <a:gdLst>
                <a:gd name="connsiteX0" fmla="*/ 0 w 2706624"/>
                <a:gd name="connsiteY0" fmla="*/ 1316736 h 2365248"/>
                <a:gd name="connsiteX1" fmla="*/ 804672 w 2706624"/>
                <a:gd name="connsiteY1" fmla="*/ 0 h 2365248"/>
                <a:gd name="connsiteX2" fmla="*/ 1767840 w 2706624"/>
                <a:gd name="connsiteY2" fmla="*/ 402336 h 2365248"/>
                <a:gd name="connsiteX3" fmla="*/ 2706624 w 2706624"/>
                <a:gd name="connsiteY3" fmla="*/ 1316736 h 2365248"/>
                <a:gd name="connsiteX4" fmla="*/ 1243584 w 2706624"/>
                <a:gd name="connsiteY4" fmla="*/ 2365248 h 2365248"/>
                <a:gd name="connsiteX5" fmla="*/ 0 w 2706624"/>
                <a:gd name="connsiteY5" fmla="*/ 1316736 h 2365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06624" h="2365248">
                  <a:moveTo>
                    <a:pt x="0" y="1316736"/>
                  </a:moveTo>
                  <a:lnTo>
                    <a:pt x="804672" y="0"/>
                  </a:lnTo>
                  <a:lnTo>
                    <a:pt x="1767840" y="402336"/>
                  </a:lnTo>
                  <a:lnTo>
                    <a:pt x="2706624" y="1316736"/>
                  </a:lnTo>
                  <a:lnTo>
                    <a:pt x="1243584" y="2365248"/>
                  </a:lnTo>
                  <a:lnTo>
                    <a:pt x="0" y="1316736"/>
                  </a:lnTo>
                  <a:close/>
                </a:path>
              </a:pathLst>
            </a:cu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676400" y="4187952"/>
              <a:ext cx="2706624" cy="2365248"/>
            </a:xfrm>
            <a:custGeom>
              <a:avLst/>
              <a:gdLst>
                <a:gd name="connsiteX0" fmla="*/ 0 w 2706624"/>
                <a:gd name="connsiteY0" fmla="*/ 1316736 h 2365248"/>
                <a:gd name="connsiteX1" fmla="*/ 804672 w 2706624"/>
                <a:gd name="connsiteY1" fmla="*/ 0 h 2365248"/>
                <a:gd name="connsiteX2" fmla="*/ 1767840 w 2706624"/>
                <a:gd name="connsiteY2" fmla="*/ 402336 h 2365248"/>
                <a:gd name="connsiteX3" fmla="*/ 2706624 w 2706624"/>
                <a:gd name="connsiteY3" fmla="*/ 1316736 h 2365248"/>
                <a:gd name="connsiteX4" fmla="*/ 1243584 w 2706624"/>
                <a:gd name="connsiteY4" fmla="*/ 2365248 h 2365248"/>
                <a:gd name="connsiteX5" fmla="*/ 0 w 2706624"/>
                <a:gd name="connsiteY5" fmla="*/ 1316736 h 2365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06624" h="2365248">
                  <a:moveTo>
                    <a:pt x="0" y="1316736"/>
                  </a:moveTo>
                  <a:lnTo>
                    <a:pt x="804672" y="0"/>
                  </a:lnTo>
                  <a:lnTo>
                    <a:pt x="1767840" y="402336"/>
                  </a:lnTo>
                  <a:lnTo>
                    <a:pt x="2706624" y="1316736"/>
                  </a:lnTo>
                  <a:lnTo>
                    <a:pt x="1243584" y="2365248"/>
                  </a:lnTo>
                  <a:lnTo>
                    <a:pt x="0" y="1316736"/>
                  </a:lnTo>
                  <a:close/>
                </a:path>
              </a:pathLst>
            </a:cu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590800" y="3505200"/>
              <a:ext cx="2706624" cy="2365248"/>
            </a:xfrm>
            <a:custGeom>
              <a:avLst/>
              <a:gdLst>
                <a:gd name="connsiteX0" fmla="*/ 0 w 2706624"/>
                <a:gd name="connsiteY0" fmla="*/ 1316736 h 2365248"/>
                <a:gd name="connsiteX1" fmla="*/ 804672 w 2706624"/>
                <a:gd name="connsiteY1" fmla="*/ 0 h 2365248"/>
                <a:gd name="connsiteX2" fmla="*/ 1767840 w 2706624"/>
                <a:gd name="connsiteY2" fmla="*/ 402336 h 2365248"/>
                <a:gd name="connsiteX3" fmla="*/ 2706624 w 2706624"/>
                <a:gd name="connsiteY3" fmla="*/ 1316736 h 2365248"/>
                <a:gd name="connsiteX4" fmla="*/ 1243584 w 2706624"/>
                <a:gd name="connsiteY4" fmla="*/ 2365248 h 2365248"/>
                <a:gd name="connsiteX5" fmla="*/ 0 w 2706624"/>
                <a:gd name="connsiteY5" fmla="*/ 1316736 h 2365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06624" h="2365248">
                  <a:moveTo>
                    <a:pt x="0" y="1316736"/>
                  </a:moveTo>
                  <a:lnTo>
                    <a:pt x="804672" y="0"/>
                  </a:lnTo>
                  <a:lnTo>
                    <a:pt x="1767840" y="402336"/>
                  </a:lnTo>
                  <a:lnTo>
                    <a:pt x="2706624" y="1316736"/>
                  </a:lnTo>
                  <a:lnTo>
                    <a:pt x="1243584" y="2365248"/>
                  </a:lnTo>
                  <a:lnTo>
                    <a:pt x="0" y="1316736"/>
                  </a:lnTo>
                  <a:close/>
                </a:path>
              </a:pathLst>
            </a:cu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065776" y="3733800"/>
              <a:ext cx="2706624" cy="2365248"/>
            </a:xfrm>
            <a:custGeom>
              <a:avLst/>
              <a:gdLst>
                <a:gd name="connsiteX0" fmla="*/ 0 w 2706624"/>
                <a:gd name="connsiteY0" fmla="*/ 1316736 h 2365248"/>
                <a:gd name="connsiteX1" fmla="*/ 804672 w 2706624"/>
                <a:gd name="connsiteY1" fmla="*/ 0 h 2365248"/>
                <a:gd name="connsiteX2" fmla="*/ 1767840 w 2706624"/>
                <a:gd name="connsiteY2" fmla="*/ 402336 h 2365248"/>
                <a:gd name="connsiteX3" fmla="*/ 2706624 w 2706624"/>
                <a:gd name="connsiteY3" fmla="*/ 1316736 h 2365248"/>
                <a:gd name="connsiteX4" fmla="*/ 1243584 w 2706624"/>
                <a:gd name="connsiteY4" fmla="*/ 2365248 h 2365248"/>
                <a:gd name="connsiteX5" fmla="*/ 0 w 2706624"/>
                <a:gd name="connsiteY5" fmla="*/ 1316736 h 2365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06624" h="2365248">
                  <a:moveTo>
                    <a:pt x="0" y="1316736"/>
                  </a:moveTo>
                  <a:lnTo>
                    <a:pt x="804672" y="0"/>
                  </a:lnTo>
                  <a:lnTo>
                    <a:pt x="1767840" y="402336"/>
                  </a:lnTo>
                  <a:lnTo>
                    <a:pt x="2706624" y="1316736"/>
                  </a:lnTo>
                  <a:lnTo>
                    <a:pt x="1243584" y="2365248"/>
                  </a:lnTo>
                  <a:lnTo>
                    <a:pt x="0" y="1316736"/>
                  </a:lnTo>
                  <a:close/>
                </a:path>
              </a:pathLst>
            </a:cu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751576" y="2819400"/>
              <a:ext cx="2706624" cy="2365248"/>
            </a:xfrm>
            <a:custGeom>
              <a:avLst/>
              <a:gdLst>
                <a:gd name="connsiteX0" fmla="*/ 0 w 2706624"/>
                <a:gd name="connsiteY0" fmla="*/ 1316736 h 2365248"/>
                <a:gd name="connsiteX1" fmla="*/ 804672 w 2706624"/>
                <a:gd name="connsiteY1" fmla="*/ 0 h 2365248"/>
                <a:gd name="connsiteX2" fmla="*/ 1767840 w 2706624"/>
                <a:gd name="connsiteY2" fmla="*/ 402336 h 2365248"/>
                <a:gd name="connsiteX3" fmla="*/ 2706624 w 2706624"/>
                <a:gd name="connsiteY3" fmla="*/ 1316736 h 2365248"/>
                <a:gd name="connsiteX4" fmla="*/ 1243584 w 2706624"/>
                <a:gd name="connsiteY4" fmla="*/ 2365248 h 2365248"/>
                <a:gd name="connsiteX5" fmla="*/ 0 w 2706624"/>
                <a:gd name="connsiteY5" fmla="*/ 1316736 h 2365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06624" h="2365248">
                  <a:moveTo>
                    <a:pt x="0" y="1316736"/>
                  </a:moveTo>
                  <a:lnTo>
                    <a:pt x="804672" y="0"/>
                  </a:lnTo>
                  <a:lnTo>
                    <a:pt x="1767840" y="402336"/>
                  </a:lnTo>
                  <a:lnTo>
                    <a:pt x="2706624" y="1316736"/>
                  </a:lnTo>
                  <a:lnTo>
                    <a:pt x="1243584" y="2365248"/>
                  </a:lnTo>
                  <a:lnTo>
                    <a:pt x="0" y="1316736"/>
                  </a:lnTo>
                  <a:close/>
                </a:path>
              </a:pathLst>
            </a:cu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379976" y="3349752"/>
              <a:ext cx="2706624" cy="2365248"/>
            </a:xfrm>
            <a:custGeom>
              <a:avLst/>
              <a:gdLst>
                <a:gd name="connsiteX0" fmla="*/ 0 w 2706624"/>
                <a:gd name="connsiteY0" fmla="*/ 1316736 h 2365248"/>
                <a:gd name="connsiteX1" fmla="*/ 804672 w 2706624"/>
                <a:gd name="connsiteY1" fmla="*/ 0 h 2365248"/>
                <a:gd name="connsiteX2" fmla="*/ 1767840 w 2706624"/>
                <a:gd name="connsiteY2" fmla="*/ 402336 h 2365248"/>
                <a:gd name="connsiteX3" fmla="*/ 2706624 w 2706624"/>
                <a:gd name="connsiteY3" fmla="*/ 1316736 h 2365248"/>
                <a:gd name="connsiteX4" fmla="*/ 1243584 w 2706624"/>
                <a:gd name="connsiteY4" fmla="*/ 2365248 h 2365248"/>
                <a:gd name="connsiteX5" fmla="*/ 0 w 2706624"/>
                <a:gd name="connsiteY5" fmla="*/ 1316736 h 2365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06624" h="2365248">
                  <a:moveTo>
                    <a:pt x="0" y="1316736"/>
                  </a:moveTo>
                  <a:lnTo>
                    <a:pt x="804672" y="0"/>
                  </a:lnTo>
                  <a:lnTo>
                    <a:pt x="1767840" y="402336"/>
                  </a:lnTo>
                  <a:lnTo>
                    <a:pt x="2706624" y="1316736"/>
                  </a:lnTo>
                  <a:lnTo>
                    <a:pt x="1243584" y="2365248"/>
                  </a:lnTo>
                  <a:lnTo>
                    <a:pt x="0" y="1316736"/>
                  </a:lnTo>
                  <a:close/>
                </a:path>
              </a:pathLst>
            </a:cu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398776" y="2514600"/>
              <a:ext cx="2706624" cy="2365248"/>
            </a:xfrm>
            <a:custGeom>
              <a:avLst/>
              <a:gdLst>
                <a:gd name="connsiteX0" fmla="*/ 0 w 2706624"/>
                <a:gd name="connsiteY0" fmla="*/ 1316736 h 2365248"/>
                <a:gd name="connsiteX1" fmla="*/ 804672 w 2706624"/>
                <a:gd name="connsiteY1" fmla="*/ 0 h 2365248"/>
                <a:gd name="connsiteX2" fmla="*/ 1767840 w 2706624"/>
                <a:gd name="connsiteY2" fmla="*/ 402336 h 2365248"/>
                <a:gd name="connsiteX3" fmla="*/ 2706624 w 2706624"/>
                <a:gd name="connsiteY3" fmla="*/ 1316736 h 2365248"/>
                <a:gd name="connsiteX4" fmla="*/ 1243584 w 2706624"/>
                <a:gd name="connsiteY4" fmla="*/ 2365248 h 2365248"/>
                <a:gd name="connsiteX5" fmla="*/ 0 w 2706624"/>
                <a:gd name="connsiteY5" fmla="*/ 1316736 h 2365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06624" h="2365248">
                  <a:moveTo>
                    <a:pt x="0" y="1316736"/>
                  </a:moveTo>
                  <a:lnTo>
                    <a:pt x="804672" y="0"/>
                  </a:lnTo>
                  <a:lnTo>
                    <a:pt x="1767840" y="402336"/>
                  </a:lnTo>
                  <a:lnTo>
                    <a:pt x="2706624" y="1316736"/>
                  </a:lnTo>
                  <a:lnTo>
                    <a:pt x="1243584" y="2365248"/>
                  </a:lnTo>
                  <a:lnTo>
                    <a:pt x="0" y="1316736"/>
                  </a:lnTo>
                  <a:close/>
                </a:path>
              </a:pathLst>
            </a:cu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572000" y="2743200"/>
              <a:ext cx="2706624" cy="2365248"/>
            </a:xfrm>
            <a:custGeom>
              <a:avLst/>
              <a:gdLst>
                <a:gd name="connsiteX0" fmla="*/ 0 w 2706624"/>
                <a:gd name="connsiteY0" fmla="*/ 1316736 h 2365248"/>
                <a:gd name="connsiteX1" fmla="*/ 804672 w 2706624"/>
                <a:gd name="connsiteY1" fmla="*/ 0 h 2365248"/>
                <a:gd name="connsiteX2" fmla="*/ 1767840 w 2706624"/>
                <a:gd name="connsiteY2" fmla="*/ 402336 h 2365248"/>
                <a:gd name="connsiteX3" fmla="*/ 2706624 w 2706624"/>
                <a:gd name="connsiteY3" fmla="*/ 1316736 h 2365248"/>
                <a:gd name="connsiteX4" fmla="*/ 1243584 w 2706624"/>
                <a:gd name="connsiteY4" fmla="*/ 2365248 h 2365248"/>
                <a:gd name="connsiteX5" fmla="*/ 0 w 2706624"/>
                <a:gd name="connsiteY5" fmla="*/ 1316736 h 2365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06624" h="2365248">
                  <a:moveTo>
                    <a:pt x="0" y="1316736"/>
                  </a:moveTo>
                  <a:lnTo>
                    <a:pt x="804672" y="0"/>
                  </a:lnTo>
                  <a:lnTo>
                    <a:pt x="1767840" y="402336"/>
                  </a:lnTo>
                  <a:lnTo>
                    <a:pt x="2706624" y="1316736"/>
                  </a:lnTo>
                  <a:lnTo>
                    <a:pt x="1243584" y="2365248"/>
                  </a:lnTo>
                  <a:lnTo>
                    <a:pt x="0" y="1316736"/>
                  </a:lnTo>
                  <a:close/>
                </a:path>
              </a:pathLst>
            </a:cu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819400" y="32766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2992936"/>
          <a:ext cx="8839200" cy="363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5257800"/>
              </a:tblGrid>
              <a:tr h="7141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err="1" smtClean="0"/>
                        <a:t>cd</a:t>
                      </a:r>
                      <a:r>
                        <a:rPr lang="en-US" sz="4000" dirty="0" smtClean="0"/>
                        <a:t> = </a:t>
                      </a:r>
                      <a:r>
                        <a:rPr lang="el-GR" sz="4000" dirty="0" smtClean="0"/>
                        <a:t>Ω</a:t>
                      </a:r>
                      <a:r>
                        <a:rPr lang="en-US" sz="4000" dirty="0" smtClean="0"/>
                        <a:t>(</a:t>
                      </a:r>
                      <a:r>
                        <a:rPr lang="el-GR" sz="4000" dirty="0" smtClean="0"/>
                        <a:t>δ</a:t>
                      </a:r>
                      <a:r>
                        <a:rPr lang="en-US" sz="40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not cover-decomposable</a:t>
                      </a:r>
                      <a:endParaRPr lang="en-US" sz="3200" dirty="0"/>
                    </a:p>
                  </a:txBody>
                  <a:tcPr anchor="ctr"/>
                </a:tc>
              </a:tr>
              <a:tr h="68192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Translates</a:t>
                      </a:r>
                      <a:r>
                        <a:rPr lang="en-US" sz="2800" baseline="0" dirty="0" smtClean="0"/>
                        <a:t> of any </a:t>
                      </a:r>
                      <a:br>
                        <a:rPr lang="en-US" sz="2800" baseline="0" dirty="0" smtClean="0"/>
                      </a:br>
                      <a:r>
                        <a:rPr lang="en-US" sz="2800" dirty="0" smtClean="0"/>
                        <a:t>convex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polygon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Translates</a:t>
                      </a:r>
                      <a:r>
                        <a:rPr lang="en-US" sz="2800" baseline="0" dirty="0" smtClean="0"/>
                        <a:t> of</a:t>
                      </a:r>
                      <a:r>
                        <a:rPr lang="en-US" sz="2800" dirty="0" smtClean="0"/>
                        <a:t> any</a:t>
                      </a:r>
                      <a:r>
                        <a:rPr lang="en-US" sz="2800" baseline="0" dirty="0" smtClean="0"/>
                        <a:t> non-convex quadrilateral</a:t>
                      </a:r>
                      <a:endParaRPr lang="en-US" sz="2800" dirty="0"/>
                    </a:p>
                  </a:txBody>
                  <a:tcPr anchor="ctr"/>
                </a:tc>
              </a:tr>
              <a:tr h="65913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Axis-aligned strips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Axis-aligned rectangles</a:t>
                      </a:r>
                      <a:endParaRPr lang="en-US" sz="2800" dirty="0"/>
                    </a:p>
                  </a:txBody>
                  <a:tcPr anchor="ctr"/>
                </a:tc>
              </a:tr>
              <a:tr h="6591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Halfspaces</a:t>
                      </a:r>
                      <a:r>
                        <a:rPr lang="en-US" sz="2800" dirty="0" smtClean="0"/>
                        <a:t> in 2D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Unit strips in</a:t>
                      </a:r>
                      <a:r>
                        <a:rPr lang="en-US" sz="2800" baseline="0" dirty="0" smtClean="0"/>
                        <a:t> 2D</a:t>
                      </a:r>
                      <a:endParaRPr lang="en-US" sz="2800" dirty="0"/>
                    </a:p>
                  </a:txBody>
                  <a:tcPr anchor="ctr"/>
                </a:tc>
              </a:tr>
              <a:tr h="65913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3D </a:t>
                      </a:r>
                      <a:r>
                        <a:rPr lang="en-US" sz="2800" dirty="0" err="1" smtClean="0"/>
                        <a:t>orthants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4D </a:t>
                      </a:r>
                      <a:r>
                        <a:rPr lang="en-US" sz="2800" dirty="0" err="1" smtClean="0"/>
                        <a:t>orthants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Cover-Decomposition in Geometry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510373">
            <a:off x="227927" y="4380769"/>
            <a:ext cx="8656696" cy="156966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Do </a:t>
            </a:r>
            <a:r>
              <a:rPr lang="en-US" sz="3200" u="sng" dirty="0" smtClean="0">
                <a:solidFill>
                  <a:srgbClr val="FF0000"/>
                </a:solidFill>
              </a:rPr>
              <a:t>all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hypergraph</a:t>
            </a:r>
            <a:r>
              <a:rPr lang="en-US" sz="3200" dirty="0" smtClean="0">
                <a:solidFill>
                  <a:srgbClr val="FF0000"/>
                </a:solidFill>
              </a:rPr>
              <a:t> families* satisfy this dichotomy? [</a:t>
            </a:r>
            <a:r>
              <a:rPr lang="en-US" sz="3200" dirty="0" err="1" smtClean="0">
                <a:solidFill>
                  <a:srgbClr val="FF0000"/>
                </a:solidFill>
              </a:rPr>
              <a:t>Pálvölgyi</a:t>
            </a:r>
            <a:r>
              <a:rPr lang="en-US" sz="3200" dirty="0" smtClean="0">
                <a:solidFill>
                  <a:srgbClr val="FF0000"/>
                </a:solidFill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</a:rPr>
              <a:t>Keszegh</a:t>
            </a:r>
            <a:r>
              <a:rPr lang="en-US" sz="3200" dirty="0" smtClean="0">
                <a:solidFill>
                  <a:srgbClr val="FF0000"/>
                </a:solidFill>
              </a:rPr>
              <a:t>]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*</a:t>
            </a:r>
            <a:r>
              <a:rPr lang="en-US" sz="2400" dirty="0" smtClean="0">
                <a:solidFill>
                  <a:srgbClr val="FF0000"/>
                </a:solidFill>
              </a:rPr>
              <a:t>closed under edge deletion, duplication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447800"/>
            <a:ext cx="8686800" cy="5715000"/>
          </a:xfrm>
          <a:prstGeom prst="rect">
            <a:avLst/>
          </a:prstGeom>
          <a:effectLst>
            <a:glow rad="101600">
              <a:srgbClr val="7030A0">
                <a:alpha val="60000"/>
              </a:srgbClr>
            </a:glow>
          </a:effectLst>
        </p:spPr>
        <p:txBody>
          <a:bodyPr vert="horz" lIns="91440" tIns="45720" rIns="91440" bIns="45720" rtlCol="0"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Conjecture [</a:t>
            </a:r>
            <a:r>
              <a:rPr lang="en-US" dirty="0" err="1" smtClean="0"/>
              <a:t>Pach</a:t>
            </a:r>
            <a:r>
              <a:rPr lang="en-US" dirty="0" smtClean="0"/>
              <a:t>, 1980]:</a:t>
            </a:r>
          </a:p>
          <a:p>
            <a:pPr lvl="1"/>
            <a:r>
              <a:rPr lang="en-US" dirty="0" smtClean="0"/>
              <a:t>for any fixed convex set S, there is </a:t>
            </a:r>
            <a:r>
              <a:rPr lang="el-GR" dirty="0" smtClean="0"/>
              <a:t>δ</a:t>
            </a:r>
            <a:r>
              <a:rPr lang="en-US" baseline="-25000" dirty="0" smtClean="0"/>
              <a:t>S</a:t>
            </a:r>
            <a:r>
              <a:rPr lang="en-US" dirty="0" smtClean="0"/>
              <a:t>, so that </a:t>
            </a:r>
            <a:r>
              <a:rPr lang="en-US" dirty="0" err="1" smtClean="0"/>
              <a:t>hypergraphs</a:t>
            </a:r>
            <a:r>
              <a:rPr lang="en-US" dirty="0" smtClean="0"/>
              <a:t> with a finite ground set in R</a:t>
            </a:r>
            <a:r>
              <a:rPr lang="en-US" baseline="30000" dirty="0" smtClean="0"/>
              <a:t>2</a:t>
            </a:r>
            <a:r>
              <a:rPr lang="en-US" dirty="0" smtClean="0"/>
              <a:t> and translates of S as edges, with</a:t>
            </a:r>
            <a:r>
              <a:rPr lang="el-GR" dirty="0" smtClean="0"/>
              <a:t> δ</a:t>
            </a:r>
            <a:r>
              <a:rPr lang="en-US" dirty="0" smtClean="0"/>
              <a:t> ≥ </a:t>
            </a:r>
            <a:r>
              <a:rPr lang="el-GR" dirty="0" smtClean="0"/>
              <a:t>δ</a:t>
            </a:r>
            <a:r>
              <a:rPr lang="en-US" baseline="-25000" dirty="0" smtClean="0"/>
              <a:t>S</a:t>
            </a:r>
            <a:r>
              <a:rPr lang="en-US" dirty="0" smtClean="0"/>
              <a:t>, have </a:t>
            </a:r>
            <a:r>
              <a:rPr lang="en-US" dirty="0" err="1" smtClean="0"/>
              <a:t>cd</a:t>
            </a:r>
            <a:r>
              <a:rPr lang="en-US" dirty="0" smtClean="0"/>
              <a:t>(H) ≥ 2.</a:t>
            </a:r>
          </a:p>
          <a:p>
            <a:pPr lvl="2"/>
            <a:r>
              <a:rPr lang="en-US" dirty="0" smtClean="0"/>
              <a:t>“The family is cover-decomposable.” </a:t>
            </a:r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Results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447800"/>
            <a:ext cx="84582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Hypergraphs</a:t>
            </a:r>
            <a:r>
              <a:rPr lang="en-US" dirty="0" smtClean="0"/>
              <a:t> with bounded edge size R</a:t>
            </a:r>
          </a:p>
          <a:p>
            <a:pPr lvl="1"/>
            <a:r>
              <a:rPr lang="en-US" dirty="0" err="1" smtClean="0"/>
              <a:t>cd</a:t>
            </a:r>
            <a:r>
              <a:rPr lang="en-US" dirty="0" smtClean="0"/>
              <a:t> ≳ </a:t>
            </a:r>
            <a:r>
              <a:rPr lang="el-GR" dirty="0" smtClean="0"/>
              <a:t>δ</a:t>
            </a:r>
            <a:r>
              <a:rPr lang="en-US" dirty="0" smtClean="0"/>
              <a:t>/log R; 		this is tight</a:t>
            </a:r>
          </a:p>
          <a:p>
            <a:pPr marL="342900" lvl="2" indent="-342900">
              <a:spcBef>
                <a:spcPct val="20000"/>
              </a:spcBef>
              <a:buSzTx/>
              <a:buNone/>
            </a:pPr>
            <a:r>
              <a:rPr lang="en-US" dirty="0" smtClean="0"/>
              <a:t>Techniques: LLL, discrepancy, LPs</a:t>
            </a:r>
          </a:p>
          <a:p>
            <a:r>
              <a:rPr lang="en-US" dirty="0" err="1" smtClean="0"/>
              <a:t>Hypergraphs</a:t>
            </a:r>
            <a:r>
              <a:rPr lang="en-US" dirty="0" smtClean="0"/>
              <a:t> of paths in trees</a:t>
            </a:r>
            <a:endParaRPr lang="en-US" u="sng" dirty="0" smtClean="0"/>
          </a:p>
          <a:p>
            <a:pPr lvl="1"/>
            <a:r>
              <a:rPr lang="en-US" dirty="0" err="1" smtClean="0"/>
              <a:t>cd</a:t>
            </a:r>
            <a:r>
              <a:rPr lang="en-US" dirty="0" smtClean="0"/>
              <a:t> ≥ </a:t>
            </a:r>
            <a:r>
              <a:rPr lang="el-GR" dirty="0" smtClean="0"/>
              <a:t>δ</a:t>
            </a:r>
            <a:r>
              <a:rPr lang="en-US" dirty="0" smtClean="0"/>
              <a:t>/5</a:t>
            </a:r>
          </a:p>
          <a:p>
            <a:pPr lvl="1"/>
            <a:endParaRPr lang="en-US" sz="800" dirty="0" smtClean="0"/>
          </a:p>
          <a:p>
            <a:pPr lvl="1"/>
            <a:endParaRPr lang="en-US" sz="800" dirty="0" smtClean="0"/>
          </a:p>
          <a:p>
            <a:pPr lvl="1"/>
            <a:endParaRPr lang="en-US" sz="800" dirty="0" smtClean="0"/>
          </a:p>
          <a:p>
            <a:pPr lvl="1"/>
            <a:endParaRPr lang="en-US" sz="800" dirty="0" smtClean="0"/>
          </a:p>
          <a:p>
            <a:pPr lvl="1"/>
            <a:endParaRPr lang="en-US" sz="800" dirty="0" smtClean="0"/>
          </a:p>
          <a:p>
            <a:r>
              <a:rPr lang="en-US" dirty="0" err="1" smtClean="0"/>
              <a:t>Hypergraphs</a:t>
            </a:r>
            <a:r>
              <a:rPr lang="en-US" dirty="0" smtClean="0"/>
              <a:t> of VC-dimension ≤ D</a:t>
            </a:r>
          </a:p>
          <a:p>
            <a:pPr lvl="1"/>
            <a:r>
              <a:rPr lang="en-US" dirty="0" smtClean="0"/>
              <a:t>cover-decomposable only for D = 1</a:t>
            </a:r>
            <a:endParaRPr lang="en-US" dirty="0"/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457200" y="2667000"/>
            <a:ext cx="84582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Goal: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out how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cover-decomposition number (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depends on minimum degree (</a:t>
            </a:r>
            <a:r>
              <a:rPr lang="el-GR" sz="3200" dirty="0" smtClean="0"/>
              <a:t>δ</a:t>
            </a:r>
            <a:r>
              <a:rPr lang="en-US" sz="3200" dirty="0" smtClean="0"/>
              <a:t>)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as many natural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hypergraph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families as possible.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6940296" y="4120896"/>
            <a:ext cx="152400" cy="1524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21096" y="4730496"/>
            <a:ext cx="152400" cy="1524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5" idx="3"/>
            <a:endCxn id="7" idx="7"/>
          </p:cNvCxnSpPr>
          <p:nvPr/>
        </p:nvCxnSpPr>
        <p:spPr>
          <a:xfrm rot="5400000">
            <a:off x="6155978" y="3946178"/>
            <a:ext cx="501836" cy="111143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7092696" y="4578096"/>
            <a:ext cx="152400" cy="1524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721096" y="4273296"/>
            <a:ext cx="152400" cy="1524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20896" y="4044696"/>
            <a:ext cx="152400" cy="1524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816096" y="4349496"/>
            <a:ext cx="152400" cy="1524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30496" y="4654296"/>
            <a:ext cx="152400" cy="1524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007096" y="4273296"/>
            <a:ext cx="152400" cy="1524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1" idx="3"/>
            <a:endCxn id="14" idx="7"/>
          </p:cNvCxnSpPr>
          <p:nvPr/>
        </p:nvCxnSpPr>
        <p:spPr>
          <a:xfrm rot="5400000">
            <a:off x="5165378" y="4098578"/>
            <a:ext cx="273236" cy="88283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2" idx="6"/>
            <a:endCxn id="11" idx="2"/>
          </p:cNvCxnSpPr>
          <p:nvPr/>
        </p:nvCxnSpPr>
        <p:spPr>
          <a:xfrm>
            <a:off x="4273296" y="4120896"/>
            <a:ext cx="1447800" cy="2286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1" idx="2"/>
            <a:endCxn id="13" idx="6"/>
          </p:cNvCxnSpPr>
          <p:nvPr/>
        </p:nvCxnSpPr>
        <p:spPr>
          <a:xfrm rot="10800000" flipV="1">
            <a:off x="3968496" y="4349496"/>
            <a:ext cx="1752600" cy="762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2"/>
            <a:endCxn id="11" idx="6"/>
          </p:cNvCxnSpPr>
          <p:nvPr/>
        </p:nvCxnSpPr>
        <p:spPr>
          <a:xfrm rot="10800000" flipV="1">
            <a:off x="5873496" y="4197096"/>
            <a:ext cx="1066800" cy="152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5" idx="3"/>
            <a:endCxn id="10" idx="7"/>
          </p:cNvCxnSpPr>
          <p:nvPr/>
        </p:nvCxnSpPr>
        <p:spPr>
          <a:xfrm rot="5400000">
            <a:off x="7527578" y="4098578"/>
            <a:ext cx="197036" cy="80663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1"/>
            <a:endCxn id="5" idx="6"/>
          </p:cNvCxnSpPr>
          <p:nvPr/>
        </p:nvCxnSpPr>
        <p:spPr>
          <a:xfrm rot="16200000" flipV="1">
            <a:off x="7511796" y="3777996"/>
            <a:ext cx="98518" cy="93671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 rot="21347580">
            <a:off x="3739896" y="4172857"/>
            <a:ext cx="3505200" cy="304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586984" y="4008120"/>
            <a:ext cx="2718816" cy="975360"/>
          </a:xfrm>
          <a:custGeom>
            <a:avLst/>
            <a:gdLst>
              <a:gd name="connsiteX0" fmla="*/ 0 w 2718816"/>
              <a:gd name="connsiteY0" fmla="*/ 719328 h 975360"/>
              <a:gd name="connsiteX1" fmla="*/ 1438656 w 2718816"/>
              <a:gd name="connsiteY1" fmla="*/ 0 h 975360"/>
              <a:gd name="connsiteX2" fmla="*/ 2718816 w 2718816"/>
              <a:gd name="connsiteY2" fmla="*/ 170688 h 975360"/>
              <a:gd name="connsiteX3" fmla="*/ 2718816 w 2718816"/>
              <a:gd name="connsiteY3" fmla="*/ 475488 h 975360"/>
              <a:gd name="connsiteX4" fmla="*/ 1450848 w 2718816"/>
              <a:gd name="connsiteY4" fmla="*/ 841248 h 975360"/>
              <a:gd name="connsiteX5" fmla="*/ 1402080 w 2718816"/>
              <a:gd name="connsiteY5" fmla="*/ 573024 h 975360"/>
              <a:gd name="connsiteX6" fmla="*/ 1901952 w 2718816"/>
              <a:gd name="connsiteY6" fmla="*/ 377952 h 975360"/>
              <a:gd name="connsiteX7" fmla="*/ 1402080 w 2718816"/>
              <a:gd name="connsiteY7" fmla="*/ 402336 h 975360"/>
              <a:gd name="connsiteX8" fmla="*/ 158496 w 2718816"/>
              <a:gd name="connsiteY8" fmla="*/ 975360 h 975360"/>
              <a:gd name="connsiteX9" fmla="*/ 0 w 2718816"/>
              <a:gd name="connsiteY9" fmla="*/ 719328 h 97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18816" h="975360">
                <a:moveTo>
                  <a:pt x="0" y="719328"/>
                </a:moveTo>
                <a:lnTo>
                  <a:pt x="1438656" y="0"/>
                </a:lnTo>
                <a:lnTo>
                  <a:pt x="2718816" y="170688"/>
                </a:lnTo>
                <a:lnTo>
                  <a:pt x="2718816" y="475488"/>
                </a:lnTo>
                <a:lnTo>
                  <a:pt x="1450848" y="841248"/>
                </a:lnTo>
                <a:lnTo>
                  <a:pt x="1402080" y="573024"/>
                </a:lnTo>
                <a:lnTo>
                  <a:pt x="1901952" y="377952"/>
                </a:lnTo>
                <a:lnTo>
                  <a:pt x="1402080" y="402336"/>
                </a:lnTo>
                <a:lnTo>
                  <a:pt x="158496" y="975360"/>
                </a:lnTo>
                <a:lnTo>
                  <a:pt x="0" y="719328"/>
                </a:lnTo>
                <a:close/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733800" y="3886200"/>
            <a:ext cx="2438400" cy="1072896"/>
          </a:xfrm>
          <a:custGeom>
            <a:avLst/>
            <a:gdLst>
              <a:gd name="connsiteX0" fmla="*/ 694944 w 2438400"/>
              <a:gd name="connsiteY0" fmla="*/ 902208 h 1072896"/>
              <a:gd name="connsiteX1" fmla="*/ 1353312 w 2438400"/>
              <a:gd name="connsiteY1" fmla="*/ 560832 h 1072896"/>
              <a:gd name="connsiteX2" fmla="*/ 0 w 2438400"/>
              <a:gd name="connsiteY2" fmla="*/ 316992 h 1072896"/>
              <a:gd name="connsiteX3" fmla="*/ 365760 w 2438400"/>
              <a:gd name="connsiteY3" fmla="*/ 0 h 1072896"/>
              <a:gd name="connsiteX4" fmla="*/ 2438400 w 2438400"/>
              <a:gd name="connsiteY4" fmla="*/ 377952 h 1072896"/>
              <a:gd name="connsiteX5" fmla="*/ 2133600 w 2438400"/>
              <a:gd name="connsiteY5" fmla="*/ 646176 h 1072896"/>
              <a:gd name="connsiteX6" fmla="*/ 877824 w 2438400"/>
              <a:gd name="connsiteY6" fmla="*/ 1072896 h 1072896"/>
              <a:gd name="connsiteX7" fmla="*/ 694944 w 2438400"/>
              <a:gd name="connsiteY7" fmla="*/ 902208 h 1072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8400" h="1072896">
                <a:moveTo>
                  <a:pt x="694944" y="902208"/>
                </a:moveTo>
                <a:lnTo>
                  <a:pt x="1353312" y="560832"/>
                </a:lnTo>
                <a:lnTo>
                  <a:pt x="0" y="316992"/>
                </a:lnTo>
                <a:lnTo>
                  <a:pt x="365760" y="0"/>
                </a:lnTo>
                <a:lnTo>
                  <a:pt x="2438400" y="377952"/>
                </a:lnTo>
                <a:lnTo>
                  <a:pt x="2133600" y="646176"/>
                </a:lnTo>
                <a:lnTo>
                  <a:pt x="877824" y="1072896"/>
                </a:lnTo>
                <a:lnTo>
                  <a:pt x="694944" y="902208"/>
                </a:lnTo>
                <a:close/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9" grpId="0"/>
      <p:bldP spid="5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2" grpId="0" animBg="1"/>
      <p:bldP spid="23" grpId="0" animBg="1"/>
      <p:bldP spid="2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 smtClean="0"/>
              <a:t>Lovasz</a:t>
            </a:r>
            <a:r>
              <a:rPr lang="en-US" dirty="0" smtClean="0"/>
              <a:t> Local Lemma: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447800"/>
            <a:ext cx="8382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sz="3500" dirty="0" smtClean="0"/>
              <a:t>There are any number of “bad”</a:t>
            </a:r>
            <a:br>
              <a:rPr lang="en-US" sz="3500" dirty="0" smtClean="0"/>
            </a:br>
            <a:r>
              <a:rPr lang="en-US" sz="3500" dirty="0" smtClean="0"/>
              <a:t>events, but each is independent</a:t>
            </a:r>
            <a:br>
              <a:rPr lang="en-US" sz="3500" dirty="0" smtClean="0"/>
            </a:br>
            <a:r>
              <a:rPr lang="en-US" sz="3500" dirty="0" smtClean="0"/>
              <a:t>of all but D others.</a:t>
            </a:r>
          </a:p>
          <a:p>
            <a:pPr lvl="1"/>
            <a:endParaRPr lang="en-US" sz="3500" dirty="0" smtClean="0"/>
          </a:p>
          <a:p>
            <a:pPr lvl="1"/>
            <a:r>
              <a:rPr lang="en-US" sz="3500" dirty="0" smtClean="0"/>
              <a:t>LLL: If each bad event has individual probability at most </a:t>
            </a:r>
            <a:r>
              <a:rPr lang="en-US" sz="3500" b="1" dirty="0" smtClean="0"/>
              <a:t>1/</a:t>
            </a:r>
            <a:r>
              <a:rPr lang="en-US" sz="3500" b="1" dirty="0" err="1" smtClean="0"/>
              <a:t>eD</a:t>
            </a:r>
            <a:r>
              <a:rPr lang="en-US" sz="3500" dirty="0" smtClean="0"/>
              <a:t>, then</a:t>
            </a:r>
          </a:p>
          <a:p>
            <a:pPr lvl="1" algn="ctr">
              <a:buNone/>
            </a:pPr>
            <a:r>
              <a:rPr lang="en-US" sz="3500" dirty="0" smtClean="0"/>
              <a:t>Pr[no “bad” events happen] &gt; 0.</a:t>
            </a:r>
          </a:p>
          <a:p>
            <a:pPr lvl="1"/>
            <a:endParaRPr lang="en-US" sz="3500" dirty="0" smtClean="0"/>
          </a:p>
          <a:p>
            <a:r>
              <a:rPr lang="en-US" sz="3500" dirty="0" smtClean="0"/>
              <a:t>Natural to try in our setting: randomly k-</a:t>
            </a:r>
            <a:r>
              <a:rPr lang="en-US" sz="3500" dirty="0" err="1" smtClean="0"/>
              <a:t>colour</a:t>
            </a:r>
            <a:r>
              <a:rPr lang="en-US" sz="3500" dirty="0" smtClean="0"/>
              <a:t> the edges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38400" y="304800"/>
            <a:ext cx="359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j-lt"/>
              </a:rPr>
              <a:t>/</a:t>
            </a:r>
          </a:p>
        </p:txBody>
      </p:sp>
      <p:pic>
        <p:nvPicPr>
          <p:cNvPr id="14338" name="Picture 2" descr="http://www.cs.elte.hu/~lovasz/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6714" y="1219200"/>
            <a:ext cx="1382486" cy="193548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size ≤ </a:t>
            </a:r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447800"/>
            <a:ext cx="8686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Pick some k, randomly k-</a:t>
            </a:r>
            <a:r>
              <a:rPr lang="en-US" dirty="0" err="1" smtClean="0"/>
              <a:t>colour</a:t>
            </a:r>
            <a:r>
              <a:rPr lang="en-US" dirty="0" smtClean="0"/>
              <a:t> edges.</a:t>
            </a:r>
          </a:p>
          <a:p>
            <a:pPr lvl="1"/>
            <a:r>
              <a:rPr lang="en-US" dirty="0" smtClean="0"/>
              <a:t>bad event: “vertex v misses </a:t>
            </a:r>
            <a:r>
              <a:rPr lang="en-US" dirty="0" err="1" smtClean="0">
                <a:solidFill>
                  <a:srgbClr val="00B050"/>
                </a:solidFill>
              </a:rPr>
              <a:t>colour</a:t>
            </a:r>
            <a:r>
              <a:rPr lang="en-US" dirty="0" smtClean="0">
                <a:solidFill>
                  <a:srgbClr val="00B050"/>
                </a:solidFill>
              </a:rPr>
              <a:t> c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Dependence degree ≤ </a:t>
            </a:r>
            <a:r>
              <a:rPr lang="en-US" dirty="0" err="1" smtClean="0"/>
              <a:t>k×R</a:t>
            </a:r>
            <a:r>
              <a:rPr lang="en-US" dirty="0" smtClean="0"/>
              <a:t>×(max degree)</a:t>
            </a:r>
          </a:p>
          <a:p>
            <a:pPr lvl="1"/>
            <a:r>
              <a:rPr lang="en-US" dirty="0" smtClean="0"/>
              <a:t>set all degrees to </a:t>
            </a:r>
            <a:r>
              <a:rPr lang="el-GR" dirty="0" smtClean="0"/>
              <a:t>δ</a:t>
            </a:r>
            <a:r>
              <a:rPr lang="en-US" dirty="0" smtClean="0"/>
              <a:t> by “shrinking”</a:t>
            </a:r>
          </a:p>
          <a:p>
            <a:endParaRPr lang="en-US" sz="1200" dirty="0" smtClean="0"/>
          </a:p>
          <a:p>
            <a:r>
              <a:rPr lang="en-US" dirty="0" smtClean="0"/>
              <a:t>Analyze: Pr[v misses </a:t>
            </a:r>
            <a:r>
              <a:rPr lang="en-US" dirty="0" smtClean="0">
                <a:solidFill>
                  <a:srgbClr val="00B050"/>
                </a:solidFill>
              </a:rPr>
              <a:t>c</a:t>
            </a:r>
            <a:r>
              <a:rPr lang="en-US" dirty="0" smtClean="0"/>
              <a:t>] ≤ (1-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baseline="-25000" dirty="0" smtClean="0"/>
              <a:t>k</a:t>
            </a:r>
            <a:r>
              <a:rPr lang="en-US" dirty="0" smtClean="0"/>
              <a:t>)</a:t>
            </a:r>
            <a:r>
              <a:rPr lang="el-GR" baseline="30000" dirty="0" smtClean="0"/>
              <a:t>δ</a:t>
            </a:r>
            <a:r>
              <a:rPr lang="en-US" baseline="30000" dirty="0" smtClean="0"/>
              <a:t> </a:t>
            </a:r>
            <a:r>
              <a:rPr lang="en-US" dirty="0" smtClean="0"/>
              <a:t>≤ e</a:t>
            </a:r>
            <a:r>
              <a:rPr lang="en-US" baseline="30000" dirty="0" smtClean="0"/>
              <a:t>-</a:t>
            </a:r>
            <a:r>
              <a:rPr lang="el-GR" baseline="30000" dirty="0" smtClean="0"/>
              <a:t>δ</a:t>
            </a:r>
            <a:r>
              <a:rPr lang="en-US" baseline="30000" dirty="0" smtClean="0"/>
              <a:t>/k</a:t>
            </a:r>
          </a:p>
          <a:p>
            <a:pPr lvl="1"/>
            <a:r>
              <a:rPr lang="en-US" dirty="0" smtClean="0"/>
              <a:t>Need      </a:t>
            </a:r>
            <a:r>
              <a:rPr lang="el-GR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δ</a:t>
            </a:r>
            <a:r>
              <a:rPr lang="en-US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Rk</a:t>
            </a:r>
            <a:r>
              <a:rPr lang="en-US" dirty="0" smtClean="0"/>
              <a:t>    × e</a:t>
            </a:r>
            <a:r>
              <a:rPr lang="en-US" baseline="30000" dirty="0" smtClean="0"/>
              <a:t>-</a:t>
            </a:r>
            <a:r>
              <a:rPr lang="el-GR" baseline="30000" dirty="0" smtClean="0"/>
              <a:t>δ</a:t>
            </a:r>
            <a:r>
              <a:rPr lang="en-US" baseline="30000" dirty="0" smtClean="0"/>
              <a:t>/k</a:t>
            </a:r>
            <a:r>
              <a:rPr lang="en-US" dirty="0" smtClean="0"/>
              <a:t> &lt; 1/e</a:t>
            </a:r>
          </a:p>
          <a:p>
            <a:r>
              <a:rPr lang="en-US" sz="1800" dirty="0" smtClean="0"/>
              <a:t>                   </a:t>
            </a:r>
            <a:r>
              <a:rPr lang="en-US" sz="18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dependency degree</a:t>
            </a:r>
            <a:endParaRPr lang="en-US" sz="1800" baseline="30000" dirty="0" smtClean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lvl="1"/>
            <a:r>
              <a:rPr lang="en-US" dirty="0" smtClean="0"/>
              <a:t>∴ </a:t>
            </a:r>
            <a:r>
              <a:rPr lang="en-US" dirty="0" err="1" smtClean="0"/>
              <a:t>cd</a:t>
            </a:r>
            <a:r>
              <a:rPr lang="en-US" dirty="0" smtClean="0"/>
              <a:t> ≥ </a:t>
            </a:r>
            <a:r>
              <a:rPr lang="el-GR" dirty="0" smtClean="0"/>
              <a:t>Ω</a:t>
            </a:r>
            <a:r>
              <a:rPr lang="en-US" dirty="0" smtClean="0"/>
              <a:t>(</a:t>
            </a:r>
            <a:r>
              <a:rPr lang="el-GR" dirty="0" smtClean="0"/>
              <a:t>δ</a:t>
            </a:r>
            <a:r>
              <a:rPr lang="en-US" dirty="0" smtClean="0"/>
              <a:t>/(log R + </a:t>
            </a:r>
            <a:r>
              <a:rPr lang="en-US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log </a:t>
            </a:r>
            <a:r>
              <a:rPr lang="el-GR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δ</a:t>
            </a:r>
            <a:r>
              <a:rPr lang="en-US" dirty="0" smtClean="0"/>
              <a:t>)) </a:t>
            </a:r>
          </a:p>
          <a:p>
            <a:pPr lvl="1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990600" y="4038600"/>
            <a:ext cx="3124200" cy="2209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600200" y="44958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62200" y="58674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524000" y="54102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62200" y="49530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200400" y="44958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657600" y="5334000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876800" y="4038600"/>
            <a:ext cx="2667000" cy="2209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486400" y="44958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248400" y="58674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410200" y="54102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248400" y="49530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086600" y="44958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581400" y="4800600"/>
            <a:ext cx="409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v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7200" y="4953000"/>
            <a:ext cx="447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91914" y="4953000"/>
            <a:ext cx="1236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</a:t>
            </a:r>
            <a:r>
              <a:rPr lang="en-US" sz="3200" dirty="0" smtClean="0"/>
              <a:t>\{</a:t>
            </a:r>
            <a:r>
              <a:rPr lang="en-US" sz="3200" dirty="0" smtClean="0">
                <a:solidFill>
                  <a:srgbClr val="0000FF"/>
                </a:solidFill>
              </a:rPr>
              <a:t>v</a:t>
            </a:r>
            <a:r>
              <a:rPr lang="en-US" sz="3200" dirty="0" smtClean="0"/>
              <a:t>}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91000" y="487680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→</a:t>
            </a:r>
          </a:p>
        </p:txBody>
      </p:sp>
      <p:sp>
        <p:nvSpPr>
          <p:cNvPr id="25" name="Oval 24"/>
          <p:cNvSpPr/>
          <p:nvPr/>
        </p:nvSpPr>
        <p:spPr>
          <a:xfrm>
            <a:off x="7696200" y="5486400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/>
      <p:bldP spid="22" grpId="0"/>
      <p:bldP spid="23" grpId="0"/>
      <p:bldP spid="24" grpId="0"/>
      <p:bldP spid="2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the </a:t>
            </a:r>
            <a:r>
              <a:rPr lang="en-US" dirty="0" err="1" smtClean="0"/>
              <a:t>Hypergraph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447800"/>
            <a:ext cx="84582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smtClean="0"/>
              <a:t>Ω</a:t>
            </a:r>
            <a:r>
              <a:rPr lang="en-US" dirty="0" smtClean="0"/>
              <a:t>(</a:t>
            </a:r>
            <a:r>
              <a:rPr lang="el-GR" dirty="0" smtClean="0"/>
              <a:t>δ</a:t>
            </a:r>
            <a:r>
              <a:rPr lang="en-US" dirty="0" smtClean="0"/>
              <a:t>/log R</a:t>
            </a:r>
            <a:r>
              <a:rPr lang="el-GR" dirty="0" smtClean="0"/>
              <a:t>δ</a:t>
            </a:r>
            <a:r>
              <a:rPr lang="en-US" dirty="0" smtClean="0"/>
              <a:t>) is </a:t>
            </a:r>
            <a:r>
              <a:rPr lang="en-US" dirty="0" smtClean="0"/>
              <a:t>already </a:t>
            </a:r>
            <a:r>
              <a:rPr lang="el-GR" dirty="0" smtClean="0"/>
              <a:t>Ω</a:t>
            </a:r>
            <a:r>
              <a:rPr lang="en-US" dirty="0" smtClean="0"/>
              <a:t>(</a:t>
            </a:r>
            <a:r>
              <a:rPr lang="el-GR" dirty="0" smtClean="0"/>
              <a:t>δ</a:t>
            </a:r>
            <a:r>
              <a:rPr lang="en-US" dirty="0" smtClean="0"/>
              <a:t>/log </a:t>
            </a:r>
            <a:r>
              <a:rPr lang="en-US" dirty="0" smtClean="0"/>
              <a:t>R)</a:t>
            </a:r>
            <a:br>
              <a:rPr lang="en-US" dirty="0" smtClean="0"/>
            </a:br>
            <a:r>
              <a:rPr lang="en-US" dirty="0" smtClean="0"/>
              <a:t>if </a:t>
            </a:r>
            <a:r>
              <a:rPr lang="el-GR" dirty="0" smtClean="0"/>
              <a:t>δ</a:t>
            </a:r>
            <a:r>
              <a:rPr lang="en-US" dirty="0" smtClean="0"/>
              <a:t> ≤ poly(R)</a:t>
            </a:r>
            <a:endParaRPr lang="en-US" dirty="0" smtClean="0"/>
          </a:p>
          <a:p>
            <a:pPr lvl="1"/>
            <a:r>
              <a:rPr lang="en-US" dirty="0" smtClean="0"/>
              <a:t>Idea: </a:t>
            </a:r>
            <a:r>
              <a:rPr lang="en-US" dirty="0" smtClean="0"/>
              <a:t>partition edges to H</a:t>
            </a:r>
            <a:r>
              <a:rPr lang="en-US" baseline="-25000" dirty="0" smtClean="0"/>
              <a:t>1</a:t>
            </a:r>
            <a:r>
              <a:rPr lang="en-US" dirty="0" smtClean="0"/>
              <a:t>,H</a:t>
            </a:r>
            <a:r>
              <a:rPr lang="en-US" baseline="-25000" dirty="0" smtClean="0"/>
              <a:t>2</a:t>
            </a:r>
            <a:r>
              <a:rPr lang="en-US" dirty="0" smtClean="0"/>
              <a:t>,…,H</a:t>
            </a:r>
            <a:r>
              <a:rPr lang="en-US" baseline="-25000" dirty="0" smtClean="0"/>
              <a:t>M</a:t>
            </a:r>
            <a:r>
              <a:rPr lang="en-US" dirty="0" smtClean="0"/>
              <a:t> with </a:t>
            </a:r>
            <a:r>
              <a:rPr lang="el-GR" dirty="0" smtClean="0"/>
              <a:t>δ</a:t>
            </a:r>
            <a:r>
              <a:rPr lang="en-US" dirty="0" smtClean="0"/>
              <a:t>(H</a:t>
            </a:r>
            <a:r>
              <a:rPr lang="en-US" baseline="-25000" dirty="0" smtClean="0"/>
              <a:t>i</a:t>
            </a:r>
            <a:r>
              <a:rPr lang="en-US" dirty="0" smtClean="0"/>
              <a:t>) ≤ poly(R), </a:t>
            </a:r>
            <a:r>
              <a:rPr lang="el-GR" dirty="0" smtClean="0"/>
              <a:t>δ</a:t>
            </a:r>
            <a:r>
              <a:rPr lang="en-US" dirty="0" smtClean="0"/>
              <a:t>(H</a:t>
            </a:r>
            <a:r>
              <a:rPr lang="en-US" baseline="-25000" dirty="0" smtClean="0"/>
              <a:t>i</a:t>
            </a:r>
            <a:r>
              <a:rPr lang="en-US" dirty="0" smtClean="0"/>
              <a:t>) ~ </a:t>
            </a:r>
            <a:r>
              <a:rPr lang="el-GR" dirty="0" smtClean="0"/>
              <a:t>δ</a:t>
            </a:r>
            <a:r>
              <a:rPr lang="en-US" dirty="0" smtClean="0"/>
              <a:t>(H)/M </a:t>
            </a:r>
            <a:endParaRPr lang="en-US" baseline="-25000" dirty="0" smtClean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Oval 3"/>
          <p:cNvSpPr/>
          <p:nvPr/>
        </p:nvSpPr>
        <p:spPr>
          <a:xfrm>
            <a:off x="838200" y="3818023"/>
            <a:ext cx="1143000" cy="1143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90600" y="3970423"/>
            <a:ext cx="1219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2258060">
            <a:off x="885850" y="4735020"/>
            <a:ext cx="1692638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95400" y="3741823"/>
            <a:ext cx="1600200" cy="1143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2754437">
            <a:off x="1209990" y="4172089"/>
            <a:ext cx="1704577" cy="1143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543822">
            <a:off x="1505877" y="4689760"/>
            <a:ext cx="1143000" cy="6874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90600" y="3970423"/>
            <a:ext cx="1981200" cy="1676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3505200" y="3581400"/>
            <a:ext cx="990600" cy="457200"/>
            <a:chOff x="3352800" y="3505200"/>
            <a:chExt cx="2057400" cy="1219200"/>
          </a:xfrm>
        </p:grpSpPr>
        <p:sp>
          <p:nvSpPr>
            <p:cNvPr id="12" name="Oval 11"/>
            <p:cNvSpPr/>
            <p:nvPr/>
          </p:nvSpPr>
          <p:spPr>
            <a:xfrm>
              <a:off x="3352800" y="3581400"/>
              <a:ext cx="11430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810000" y="3505200"/>
              <a:ext cx="1600200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581400" y="4267200"/>
            <a:ext cx="768032" cy="1105176"/>
            <a:chOff x="6049671" y="3967500"/>
            <a:chExt cx="1763027" cy="1704577"/>
          </a:xfrm>
        </p:grpSpPr>
        <p:sp>
          <p:nvSpPr>
            <p:cNvPr id="14" name="Oval 13"/>
            <p:cNvSpPr/>
            <p:nvPr/>
          </p:nvSpPr>
          <p:spPr>
            <a:xfrm rot="2258060">
              <a:off x="6049671" y="4811220"/>
              <a:ext cx="1692638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rot="2754437">
              <a:off x="6373811" y="4248289"/>
              <a:ext cx="1704577" cy="1143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19543822">
              <a:off x="6669698" y="4765960"/>
              <a:ext cx="1143000" cy="6874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667818" y="5486400"/>
            <a:ext cx="762000" cy="644769"/>
            <a:chOff x="3581400" y="4876800"/>
            <a:chExt cx="1981200" cy="1676400"/>
          </a:xfrm>
        </p:grpSpPr>
        <p:sp>
          <p:nvSpPr>
            <p:cNvPr id="13" name="Oval 12"/>
            <p:cNvSpPr/>
            <p:nvPr/>
          </p:nvSpPr>
          <p:spPr>
            <a:xfrm>
              <a:off x="3581400" y="4876800"/>
              <a:ext cx="1219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581400" y="4876800"/>
              <a:ext cx="1981200" cy="1676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2971800" y="3962400"/>
            <a:ext cx="457200" cy="304800"/>
          </a:xfrm>
          <a:prstGeom prst="straightConnector1">
            <a:avLst/>
          </a:prstGeom>
          <a:ln w="25400">
            <a:solidFill>
              <a:schemeClr val="tx1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048000" y="4648200"/>
            <a:ext cx="381000" cy="152400"/>
          </a:xfrm>
          <a:prstGeom prst="straightConnector1">
            <a:avLst/>
          </a:prstGeom>
          <a:ln w="25400">
            <a:solidFill>
              <a:schemeClr val="tx1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819400" y="5410200"/>
            <a:ext cx="609600" cy="152400"/>
          </a:xfrm>
          <a:prstGeom prst="straightConnector1">
            <a:avLst/>
          </a:prstGeom>
          <a:ln w="25400">
            <a:solidFill>
              <a:schemeClr val="tx1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572000" y="3733800"/>
            <a:ext cx="457200" cy="76200"/>
          </a:xfrm>
          <a:prstGeom prst="straightConnector1">
            <a:avLst/>
          </a:prstGeom>
          <a:ln w="25400">
            <a:solidFill>
              <a:schemeClr val="tx1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572000" y="3962400"/>
            <a:ext cx="533400" cy="152400"/>
          </a:xfrm>
          <a:prstGeom prst="straightConnector1">
            <a:avLst/>
          </a:prstGeom>
          <a:ln w="25400">
            <a:solidFill>
              <a:schemeClr val="tx1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181600" y="3957935"/>
            <a:ext cx="4076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</a:t>
            </a:r>
            <a:r>
              <a:rPr lang="el-GR" sz="2400" dirty="0" smtClean="0"/>
              <a:t>Ω</a:t>
            </a:r>
            <a:r>
              <a:rPr lang="en-US" sz="2400" dirty="0" smtClean="0"/>
              <a:t>(</a:t>
            </a:r>
            <a:r>
              <a:rPr lang="el-GR" sz="2400" dirty="0" smtClean="0"/>
              <a:t>δ</a:t>
            </a:r>
            <a:r>
              <a:rPr lang="en-US" sz="2400" dirty="0" smtClean="0"/>
              <a:t>(H)/M/log R) covers</a:t>
            </a:r>
            <a:endParaRPr lang="en-US" sz="2400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5257800" y="4643735"/>
            <a:ext cx="3884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Ω</a:t>
            </a:r>
            <a:r>
              <a:rPr lang="en-US" sz="2400" dirty="0" smtClean="0"/>
              <a:t>(</a:t>
            </a:r>
            <a:r>
              <a:rPr lang="el-GR" sz="2400" dirty="0" smtClean="0"/>
              <a:t>δ</a:t>
            </a:r>
            <a:r>
              <a:rPr lang="en-US" sz="2400" dirty="0" smtClean="0"/>
              <a:t>(H)/M/log R) covers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268018" y="5517105"/>
            <a:ext cx="3884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Ω</a:t>
            </a:r>
            <a:r>
              <a:rPr lang="en-US" sz="2400" dirty="0" smtClean="0"/>
              <a:t>(</a:t>
            </a:r>
            <a:r>
              <a:rPr lang="el-GR" sz="2400" dirty="0" smtClean="0"/>
              <a:t>δ</a:t>
            </a:r>
            <a:r>
              <a:rPr lang="en-US" sz="2400" dirty="0" smtClean="0"/>
              <a:t>(H)/M/log R) covers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4572000" y="4648200"/>
            <a:ext cx="533400" cy="152400"/>
          </a:xfrm>
          <a:prstGeom prst="straightConnector1">
            <a:avLst/>
          </a:prstGeom>
          <a:ln w="25400">
            <a:solidFill>
              <a:schemeClr val="tx1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648200" y="4876800"/>
            <a:ext cx="533400" cy="152400"/>
          </a:xfrm>
          <a:prstGeom prst="straightConnector1">
            <a:avLst/>
          </a:prstGeom>
          <a:ln w="25400">
            <a:solidFill>
              <a:schemeClr val="tx1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4572000" y="5521570"/>
            <a:ext cx="543618" cy="269630"/>
          </a:xfrm>
          <a:prstGeom prst="straightConnector1">
            <a:avLst/>
          </a:prstGeom>
          <a:ln w="25400">
            <a:solidFill>
              <a:schemeClr val="tx1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572000" y="5867400"/>
            <a:ext cx="619818" cy="35170"/>
          </a:xfrm>
          <a:prstGeom prst="straightConnector1">
            <a:avLst/>
          </a:prstGeom>
          <a:ln w="25400">
            <a:solidFill>
              <a:schemeClr val="tx1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rc 48"/>
          <p:cNvSpPr/>
          <p:nvPr/>
        </p:nvSpPr>
        <p:spPr>
          <a:xfrm rot="1800379">
            <a:off x="1036810" y="3692420"/>
            <a:ext cx="2132647" cy="2889562"/>
          </a:xfrm>
          <a:prstGeom prst="arc">
            <a:avLst>
              <a:gd name="adj1" fmla="val 16200000"/>
              <a:gd name="adj2" fmla="val 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514600" y="5715000"/>
            <a:ext cx="11288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M=3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4800600" y="6172200"/>
            <a:ext cx="39624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676554" y="6243935"/>
            <a:ext cx="2629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~</a:t>
            </a:r>
            <a:r>
              <a:rPr lang="el-GR" sz="2400" dirty="0" smtClean="0">
                <a:solidFill>
                  <a:srgbClr val="0000FF"/>
                </a:solidFill>
              </a:rPr>
              <a:t>δ</a:t>
            </a:r>
            <a:r>
              <a:rPr lang="en-US" sz="2400" dirty="0" smtClean="0">
                <a:solidFill>
                  <a:srgbClr val="0000FF"/>
                </a:solidFill>
              </a:rPr>
              <a:t>/log R covers</a:t>
            </a:r>
            <a:endParaRPr lang="en-US" sz="2400" dirty="0" smtClean="0">
              <a:solidFill>
                <a:srgbClr val="0000FF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334000" y="3576935"/>
            <a:ext cx="3599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Ω</a:t>
            </a:r>
            <a:r>
              <a:rPr lang="en-US" sz="2400" dirty="0" smtClean="0"/>
              <a:t>(</a:t>
            </a:r>
            <a:r>
              <a:rPr lang="el-GR" sz="2400" dirty="0" smtClean="0"/>
              <a:t>δ</a:t>
            </a:r>
            <a:r>
              <a:rPr lang="en-US" sz="2400" dirty="0" smtClean="0"/>
              <a:t>(H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)/log R) covers</a:t>
            </a:r>
            <a:endParaRPr lang="en-US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31" grpId="0"/>
      <p:bldP spid="32" grpId="0"/>
      <p:bldP spid="33" grpId="0"/>
      <p:bldP spid="49" grpId="0" animBg="1"/>
      <p:bldP spid="50" grpId="0"/>
      <p:bldP spid="57" grpId="0"/>
      <p:bldP spid="5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5334000"/>
            <a:ext cx="7391400" cy="10668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3200" dirty="0" smtClean="0">
                <a:solidFill>
                  <a:schemeClr val="tx1"/>
                </a:solidFill>
              </a:rPr>
              <a:t>Beck-</a:t>
            </a:r>
            <a:r>
              <a:rPr lang="en-US" sz="3200" dirty="0" err="1" smtClean="0">
                <a:solidFill>
                  <a:schemeClr val="tx1"/>
                </a:solidFill>
              </a:rPr>
              <a:t>Fiala</a:t>
            </a:r>
            <a:r>
              <a:rPr lang="en-US" sz="3200" dirty="0" smtClean="0">
                <a:solidFill>
                  <a:schemeClr val="tx1"/>
                </a:solidFill>
              </a:rPr>
              <a:t> 1981: there is an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assignment with discrepancy ≤ </a:t>
            </a:r>
            <a:r>
              <a:rPr lang="en-US" sz="3200" dirty="0" smtClean="0">
                <a:solidFill>
                  <a:schemeClr val="tx1"/>
                </a:solidFill>
              </a:rPr>
              <a:t>2R 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Iterated </a:t>
            </a:r>
            <a:r>
              <a:rPr lang="en-US" dirty="0" err="1" smtClean="0"/>
              <a:t>Pairwise</a:t>
            </a:r>
            <a:r>
              <a:rPr lang="en-US" dirty="0" smtClean="0"/>
              <a:t> </a:t>
            </a:r>
            <a:r>
              <a:rPr lang="en-US" dirty="0" smtClean="0"/>
              <a:t>Splitting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447800"/>
            <a:ext cx="8686800" cy="396240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Split H into </a:t>
            </a:r>
            <a:r>
              <a:rPr lang="en-US" dirty="0" smtClean="0"/>
              <a:t>H</a:t>
            </a:r>
            <a:r>
              <a:rPr lang="en-US" baseline="-25000" dirty="0" smtClean="0"/>
              <a:t>+</a:t>
            </a:r>
            <a:r>
              <a:rPr lang="en-US" dirty="0" smtClean="0"/>
              <a:t>, H</a:t>
            </a:r>
            <a:r>
              <a:rPr lang="en-US" baseline="-25000" dirty="0" smtClean="0"/>
              <a:t>-</a:t>
            </a:r>
            <a:r>
              <a:rPr lang="en-US" dirty="0" smtClean="0"/>
              <a:t> </a:t>
            </a:r>
            <a:r>
              <a:rPr lang="en-US" dirty="0" smtClean="0"/>
              <a:t>so that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∀v, ±</a:t>
            </a:r>
            <a:r>
              <a:rPr lang="en-US" dirty="0" smtClean="0"/>
              <a:t>: deg(v</a:t>
            </a:r>
            <a:r>
              <a:rPr lang="en-US" dirty="0" smtClean="0"/>
              <a:t>, H</a:t>
            </a:r>
            <a:r>
              <a:rPr lang="en-US" baseline="-25000" dirty="0" smtClean="0"/>
              <a:t>±</a:t>
            </a:r>
            <a:r>
              <a:rPr lang="en-US" dirty="0" smtClean="0"/>
              <a:t>) </a:t>
            </a:r>
            <a:r>
              <a:rPr lang="en-US" dirty="0" smtClean="0"/>
              <a:t>≥ deg(v, H)/2 - </a:t>
            </a:r>
            <a:r>
              <a:rPr lang="el-GR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ε</a:t>
            </a:r>
            <a:endParaRPr lang="en-US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Equivalent view: assign ±1 to edges, </a:t>
            </a:r>
            <a:r>
              <a:rPr lang="en-US" dirty="0" err="1" smtClean="0"/>
              <a:t>s.t</a:t>
            </a:r>
            <a:r>
              <a:rPr lang="en-US" dirty="0" smtClean="0"/>
              <a:t>. |total weight on each vertex| ≤ </a:t>
            </a:r>
            <a:r>
              <a:rPr lang="en-US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el-GR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ε</a:t>
            </a:r>
            <a:endParaRPr lang="en-US" dirty="0" smtClean="0"/>
          </a:p>
          <a:p>
            <a:pPr lvl="1"/>
            <a:endParaRPr lang="en-US" sz="14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8077200" y="4114800"/>
            <a:ext cx="304800" cy="304800"/>
          </a:xfrm>
          <a:prstGeom prst="straightConnector1">
            <a:avLst/>
          </a:prstGeom>
          <a:ln w="25400">
            <a:solidFill>
              <a:schemeClr val="tx1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72200" y="4419600"/>
            <a:ext cx="2741456" cy="584775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discrepancy!</a:t>
            </a:r>
            <a:endParaRPr lang="en-US" sz="32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2551176"/>
            <a:ext cx="8001000" cy="2133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Beck-</a:t>
            </a:r>
            <a:r>
              <a:rPr lang="en-US" dirty="0" err="1" smtClean="0"/>
              <a:t>Fiala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447800"/>
            <a:ext cx="84582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LP variables: </a:t>
            </a:r>
            <a:r>
              <a:rPr lang="en-US" dirty="0" smtClean="0"/>
              <a:t>∀S: 0 ≤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S</a:t>
            </a:r>
            <a:r>
              <a:rPr lang="en-US" dirty="0" smtClean="0"/>
              <a:t> = 1 -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S</a:t>
            </a:r>
            <a:r>
              <a:rPr lang="en-US" dirty="0" smtClean="0"/>
              <a:t> ≤ </a:t>
            </a:r>
            <a:r>
              <a:rPr lang="en-US" dirty="0" smtClean="0"/>
              <a:t>1</a:t>
            </a:r>
            <a:endParaRPr lang="en-US" baseline="-25000" dirty="0" smtClean="0"/>
          </a:p>
          <a:p>
            <a:pPr lvl="1" algn="ctr">
              <a:buNone/>
            </a:pPr>
            <a:r>
              <a:rPr lang="en-US" dirty="0" smtClean="0"/>
              <a:t>∀v: </a:t>
            </a:r>
            <a:r>
              <a:rPr lang="el-GR" dirty="0" smtClean="0"/>
              <a:t>Σ</a:t>
            </a:r>
            <a:r>
              <a:rPr lang="en-US" baseline="-25000" dirty="0" smtClean="0"/>
              <a:t>S:v∈</a:t>
            </a:r>
            <a:r>
              <a:rPr lang="en-US" baseline="-25000" dirty="0" smtClean="0"/>
              <a:t>S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S</a:t>
            </a:r>
            <a:r>
              <a:rPr lang="en-US" dirty="0" smtClean="0"/>
              <a:t> </a:t>
            </a:r>
            <a:r>
              <a:rPr lang="en-US" dirty="0" smtClean="0"/>
              <a:t>≥ </a:t>
            </a:r>
            <a:r>
              <a:rPr lang="el-GR" dirty="0" smtClean="0"/>
              <a:t>δ</a:t>
            </a:r>
            <a:r>
              <a:rPr lang="en-US" dirty="0" smtClean="0"/>
              <a:t>/2, </a:t>
            </a:r>
            <a:r>
              <a:rPr lang="el-GR" dirty="0" smtClean="0"/>
              <a:t>Σ</a:t>
            </a:r>
            <a:r>
              <a:rPr lang="en-US" baseline="-25000" dirty="0" smtClean="0"/>
              <a:t>S:v∈</a:t>
            </a:r>
            <a:r>
              <a:rPr lang="en-US" baseline="-25000" dirty="0" smtClean="0"/>
              <a:t>S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S</a:t>
            </a:r>
            <a:r>
              <a:rPr lang="en-US" dirty="0" smtClean="0"/>
              <a:t> </a:t>
            </a:r>
            <a:r>
              <a:rPr lang="en-US" dirty="0" smtClean="0"/>
              <a:t>≥ </a:t>
            </a:r>
            <a:r>
              <a:rPr lang="el-GR" dirty="0" smtClean="0"/>
              <a:t>δ</a:t>
            </a:r>
            <a:r>
              <a:rPr lang="en-US" dirty="0" smtClean="0"/>
              <a:t>/2</a:t>
            </a:r>
          </a:p>
          <a:p>
            <a:pPr marL="697230" lvl="1" indent="-514350">
              <a:buFont typeface="+mj-lt"/>
              <a:buAutoNum type="arabicPeriod"/>
            </a:pPr>
            <a:r>
              <a:rPr lang="en-US" dirty="0" smtClean="0"/>
              <a:t>find extreme point LP solution</a:t>
            </a:r>
          </a:p>
          <a:p>
            <a:pPr marL="697230" lvl="1" indent="-514350">
              <a:buFont typeface="+mj-lt"/>
              <a:buAutoNum type="arabicPeriod"/>
            </a:pPr>
            <a:r>
              <a:rPr lang="en-US" dirty="0" smtClean="0"/>
              <a:t>“fix” variables with values 0 or 1</a:t>
            </a:r>
          </a:p>
          <a:p>
            <a:pPr marL="697230" lvl="1" indent="-514350">
              <a:buFont typeface="+mj-lt"/>
              <a:buAutoNum type="arabicPeriod"/>
            </a:pPr>
            <a:r>
              <a:rPr lang="en-US" dirty="0" smtClean="0"/>
              <a:t>discard all constraints involving ≤ R non-fixed variables</a:t>
            </a:r>
          </a:p>
          <a:p>
            <a:pPr marL="697230" lvl="1" indent="-514350"/>
            <a:r>
              <a:rPr lang="en-US" b="1" dirty="0" smtClean="0"/>
              <a:t>Termination </a:t>
            </a:r>
            <a:r>
              <a:rPr lang="en-US" b="1" dirty="0" smtClean="0"/>
              <a:t>lemma</a:t>
            </a:r>
            <a:endParaRPr lang="en-US" dirty="0" smtClean="0"/>
          </a:p>
          <a:p>
            <a:pPr marL="880110" lvl="2" indent="-514350"/>
            <a:r>
              <a:rPr lang="en-US" sz="2800" dirty="0" smtClean="0"/>
              <a:t>basis of tight degree constraints has size ≤ |</a:t>
            </a:r>
            <a:r>
              <a:rPr lang="en-US" sz="2800" dirty="0" err="1" smtClean="0"/>
              <a:t>H</a:t>
            </a:r>
            <a:r>
              <a:rPr lang="en-US" sz="2800" baseline="-25000" dirty="0" err="1" smtClean="0"/>
              <a:t>nonfixed</a:t>
            </a:r>
            <a:r>
              <a:rPr lang="en-US" sz="2800" dirty="0" smtClean="0"/>
              <a:t>|; each </a:t>
            </a:r>
            <a:r>
              <a:rPr lang="en-US" sz="2800" dirty="0" err="1" smtClean="0"/>
              <a:t>var</a:t>
            </a:r>
            <a:r>
              <a:rPr lang="en-US" sz="2800" dirty="0" smtClean="0"/>
              <a:t> is</a:t>
            </a:r>
            <a:r>
              <a:rPr lang="en-US" sz="2800" dirty="0" smtClean="0"/>
              <a:t> in ≤R constraints</a:t>
            </a:r>
            <a:endParaRPr lang="en-US" sz="2800" dirty="0" smtClean="0"/>
          </a:p>
          <a:p>
            <a:pPr marL="880110" lvl="2" indent="-514350"/>
            <a:endParaRPr lang="en-US" dirty="0"/>
          </a:p>
        </p:txBody>
      </p:sp>
      <p:sp>
        <p:nvSpPr>
          <p:cNvPr id="5" name="U-Turn Arrow 4"/>
          <p:cNvSpPr/>
          <p:nvPr/>
        </p:nvSpPr>
        <p:spPr>
          <a:xfrm rot="16200000">
            <a:off x="-457200" y="3252216"/>
            <a:ext cx="2057400" cy="838200"/>
          </a:xfrm>
          <a:prstGeom prst="utur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Remarks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447800"/>
            <a:ext cx="84582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400050" indent="-514350"/>
            <a:r>
              <a:rPr lang="en-US" dirty="0" smtClean="0"/>
              <a:t>Maximum edge size R:</a:t>
            </a:r>
          </a:p>
          <a:p>
            <a:pPr marL="697230" lvl="1" indent="-514350"/>
            <a:r>
              <a:rPr lang="en-US" dirty="0" smtClean="0"/>
              <a:t>use better discrepancy bound to get right multiplicative constant</a:t>
            </a:r>
          </a:p>
          <a:p>
            <a:pPr marL="697230" lvl="1" indent="-514350"/>
            <a:r>
              <a:rPr lang="en-US" dirty="0" smtClean="0"/>
              <a:t>Concentration/LLL instead of B-F</a:t>
            </a:r>
          </a:p>
          <a:p>
            <a:pPr marL="400050" indent="-514350"/>
            <a:endParaRPr lang="en-US" dirty="0" smtClean="0"/>
          </a:p>
          <a:p>
            <a:pPr marL="400050" indent="-514350"/>
            <a:endParaRPr lang="en-US" dirty="0" smtClean="0"/>
          </a:p>
          <a:p>
            <a:pPr marL="400050" indent="-514350"/>
            <a:r>
              <a:rPr lang="en-US" dirty="0" err="1" smtClean="0"/>
              <a:t>cd</a:t>
            </a:r>
            <a:r>
              <a:rPr lang="en-US" dirty="0" smtClean="0"/>
              <a:t> </a:t>
            </a:r>
            <a:r>
              <a:rPr lang="en-US" dirty="0" smtClean="0"/>
              <a:t>≥ </a:t>
            </a:r>
            <a:r>
              <a:rPr lang="el-GR" dirty="0" smtClean="0"/>
              <a:t>δ </a:t>
            </a:r>
            <a:r>
              <a:rPr lang="en-US" dirty="0" smtClean="0"/>
              <a:t>/5 for paths in trees:</a:t>
            </a:r>
          </a:p>
          <a:p>
            <a:pPr marL="697230" lvl="1" indent="-514350"/>
            <a:r>
              <a:rPr lang="en-US" dirty="0" smtClean="0"/>
              <a:t>B-F, different termination lemma</a:t>
            </a:r>
          </a:p>
          <a:p>
            <a:pPr marL="880110" lvl="2" indent="-514350"/>
            <a:r>
              <a:rPr lang="en-US" dirty="0" smtClean="0"/>
              <a:t>linear independence of basis</a:t>
            </a:r>
            <a:endParaRPr lang="en-US" dirty="0" smtClean="0"/>
          </a:p>
          <a:p>
            <a:pPr marL="400050" indent="-514350"/>
            <a:endParaRPr lang="en-US" dirty="0" smtClean="0"/>
          </a:p>
          <a:p>
            <a:pPr marL="400050" indent="-514350"/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5263896" y="3663696"/>
            <a:ext cx="152400" cy="1524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44696" y="4273296"/>
            <a:ext cx="152400" cy="1524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4" idx="3"/>
            <a:endCxn id="9" idx="7"/>
          </p:cNvCxnSpPr>
          <p:nvPr/>
        </p:nvCxnSpPr>
        <p:spPr>
          <a:xfrm rot="5400000">
            <a:off x="4479578" y="3488978"/>
            <a:ext cx="501836" cy="111143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416296" y="4120896"/>
            <a:ext cx="152400" cy="1524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044696" y="3816096"/>
            <a:ext cx="152400" cy="1524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444496" y="3587496"/>
            <a:ext cx="152400" cy="1524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39696" y="3892296"/>
            <a:ext cx="152400" cy="1524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054096" y="4197096"/>
            <a:ext cx="152400" cy="1524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30696" y="3816096"/>
            <a:ext cx="152400" cy="1524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>
            <a:stCxn id="25" idx="3"/>
            <a:endCxn id="28" idx="7"/>
          </p:cNvCxnSpPr>
          <p:nvPr/>
        </p:nvCxnSpPr>
        <p:spPr>
          <a:xfrm rot="5400000">
            <a:off x="3488978" y="3641378"/>
            <a:ext cx="273236" cy="88283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6"/>
            <a:endCxn id="25" idx="2"/>
          </p:cNvCxnSpPr>
          <p:nvPr/>
        </p:nvCxnSpPr>
        <p:spPr>
          <a:xfrm>
            <a:off x="2596896" y="3663696"/>
            <a:ext cx="1447800" cy="2286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2"/>
            <a:endCxn id="27" idx="6"/>
          </p:cNvCxnSpPr>
          <p:nvPr/>
        </p:nvCxnSpPr>
        <p:spPr>
          <a:xfrm rot="10800000" flipV="1">
            <a:off x="2292096" y="3892296"/>
            <a:ext cx="1752600" cy="762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4" idx="2"/>
            <a:endCxn id="25" idx="6"/>
          </p:cNvCxnSpPr>
          <p:nvPr/>
        </p:nvCxnSpPr>
        <p:spPr>
          <a:xfrm rot="10800000" flipV="1">
            <a:off x="4197096" y="3739896"/>
            <a:ext cx="1066800" cy="152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9" idx="3"/>
            <a:endCxn id="24" idx="7"/>
          </p:cNvCxnSpPr>
          <p:nvPr/>
        </p:nvCxnSpPr>
        <p:spPr>
          <a:xfrm rot="5400000">
            <a:off x="5851178" y="3641378"/>
            <a:ext cx="197036" cy="80663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9" idx="1"/>
            <a:endCxn id="4" idx="6"/>
          </p:cNvCxnSpPr>
          <p:nvPr/>
        </p:nvCxnSpPr>
        <p:spPr>
          <a:xfrm rot="16200000" flipV="1">
            <a:off x="5835396" y="3320796"/>
            <a:ext cx="98518" cy="93671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 rot="21347580">
            <a:off x="2063496" y="3715657"/>
            <a:ext cx="3505200" cy="304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3910584" y="3550920"/>
            <a:ext cx="2718816" cy="975360"/>
          </a:xfrm>
          <a:custGeom>
            <a:avLst/>
            <a:gdLst>
              <a:gd name="connsiteX0" fmla="*/ 0 w 2718816"/>
              <a:gd name="connsiteY0" fmla="*/ 719328 h 975360"/>
              <a:gd name="connsiteX1" fmla="*/ 1438656 w 2718816"/>
              <a:gd name="connsiteY1" fmla="*/ 0 h 975360"/>
              <a:gd name="connsiteX2" fmla="*/ 2718816 w 2718816"/>
              <a:gd name="connsiteY2" fmla="*/ 170688 h 975360"/>
              <a:gd name="connsiteX3" fmla="*/ 2718816 w 2718816"/>
              <a:gd name="connsiteY3" fmla="*/ 475488 h 975360"/>
              <a:gd name="connsiteX4" fmla="*/ 1450848 w 2718816"/>
              <a:gd name="connsiteY4" fmla="*/ 841248 h 975360"/>
              <a:gd name="connsiteX5" fmla="*/ 1402080 w 2718816"/>
              <a:gd name="connsiteY5" fmla="*/ 573024 h 975360"/>
              <a:gd name="connsiteX6" fmla="*/ 1901952 w 2718816"/>
              <a:gd name="connsiteY6" fmla="*/ 377952 h 975360"/>
              <a:gd name="connsiteX7" fmla="*/ 1402080 w 2718816"/>
              <a:gd name="connsiteY7" fmla="*/ 402336 h 975360"/>
              <a:gd name="connsiteX8" fmla="*/ 158496 w 2718816"/>
              <a:gd name="connsiteY8" fmla="*/ 975360 h 975360"/>
              <a:gd name="connsiteX9" fmla="*/ 0 w 2718816"/>
              <a:gd name="connsiteY9" fmla="*/ 719328 h 975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18816" h="975360">
                <a:moveTo>
                  <a:pt x="0" y="719328"/>
                </a:moveTo>
                <a:lnTo>
                  <a:pt x="1438656" y="0"/>
                </a:lnTo>
                <a:lnTo>
                  <a:pt x="2718816" y="170688"/>
                </a:lnTo>
                <a:lnTo>
                  <a:pt x="2718816" y="475488"/>
                </a:lnTo>
                <a:lnTo>
                  <a:pt x="1450848" y="841248"/>
                </a:lnTo>
                <a:lnTo>
                  <a:pt x="1402080" y="573024"/>
                </a:lnTo>
                <a:lnTo>
                  <a:pt x="1901952" y="377952"/>
                </a:lnTo>
                <a:lnTo>
                  <a:pt x="1402080" y="402336"/>
                </a:lnTo>
                <a:lnTo>
                  <a:pt x="158496" y="975360"/>
                </a:lnTo>
                <a:lnTo>
                  <a:pt x="0" y="719328"/>
                </a:lnTo>
                <a:close/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057400" y="3429000"/>
            <a:ext cx="2438400" cy="1072896"/>
          </a:xfrm>
          <a:custGeom>
            <a:avLst/>
            <a:gdLst>
              <a:gd name="connsiteX0" fmla="*/ 694944 w 2438400"/>
              <a:gd name="connsiteY0" fmla="*/ 902208 h 1072896"/>
              <a:gd name="connsiteX1" fmla="*/ 1353312 w 2438400"/>
              <a:gd name="connsiteY1" fmla="*/ 560832 h 1072896"/>
              <a:gd name="connsiteX2" fmla="*/ 0 w 2438400"/>
              <a:gd name="connsiteY2" fmla="*/ 316992 h 1072896"/>
              <a:gd name="connsiteX3" fmla="*/ 365760 w 2438400"/>
              <a:gd name="connsiteY3" fmla="*/ 0 h 1072896"/>
              <a:gd name="connsiteX4" fmla="*/ 2438400 w 2438400"/>
              <a:gd name="connsiteY4" fmla="*/ 377952 h 1072896"/>
              <a:gd name="connsiteX5" fmla="*/ 2133600 w 2438400"/>
              <a:gd name="connsiteY5" fmla="*/ 646176 h 1072896"/>
              <a:gd name="connsiteX6" fmla="*/ 877824 w 2438400"/>
              <a:gd name="connsiteY6" fmla="*/ 1072896 h 1072896"/>
              <a:gd name="connsiteX7" fmla="*/ 694944 w 2438400"/>
              <a:gd name="connsiteY7" fmla="*/ 902208 h 1072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8400" h="1072896">
                <a:moveTo>
                  <a:pt x="694944" y="902208"/>
                </a:moveTo>
                <a:lnTo>
                  <a:pt x="1353312" y="560832"/>
                </a:lnTo>
                <a:lnTo>
                  <a:pt x="0" y="316992"/>
                </a:lnTo>
                <a:lnTo>
                  <a:pt x="365760" y="0"/>
                </a:lnTo>
                <a:lnTo>
                  <a:pt x="2438400" y="377952"/>
                </a:lnTo>
                <a:lnTo>
                  <a:pt x="2133600" y="646176"/>
                </a:lnTo>
                <a:lnTo>
                  <a:pt x="877824" y="1072896"/>
                </a:lnTo>
                <a:lnTo>
                  <a:pt x="694944" y="902208"/>
                </a:lnTo>
                <a:close/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Sparse </a:t>
            </a:r>
            <a:r>
              <a:rPr lang="en-US" dirty="0" err="1" smtClean="0"/>
              <a:t>Hypergraphs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[Alon-Berke-Buchin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-Csorba-Shannigrahi-Speckmann-Zumstein]</a:t>
            </a:r>
            <a:endParaRPr lang="en-US" sz="2000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447800"/>
            <a:ext cx="84582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00050" indent="-514350"/>
            <a:r>
              <a:rPr lang="en-US" dirty="0" smtClean="0"/>
              <a:t>(</a:t>
            </a:r>
            <a:r>
              <a:rPr lang="el-GR" dirty="0" smtClean="0"/>
              <a:t>α</a:t>
            </a:r>
            <a:r>
              <a:rPr lang="en-US" dirty="0" smtClean="0"/>
              <a:t>, </a:t>
            </a:r>
            <a:r>
              <a:rPr lang="el-GR" dirty="0" smtClean="0"/>
              <a:t>β</a:t>
            </a:r>
            <a:r>
              <a:rPr lang="en-US" dirty="0" smtClean="0"/>
              <a:t>)-sparse </a:t>
            </a:r>
            <a:r>
              <a:rPr lang="en-US" dirty="0" err="1" smtClean="0"/>
              <a:t>hypergraph</a:t>
            </a:r>
            <a:endParaRPr lang="en-US" dirty="0" smtClean="0"/>
          </a:p>
          <a:p>
            <a:pPr marL="697230" lvl="1" indent="-514350">
              <a:buNone/>
            </a:pPr>
            <a:r>
              <a:rPr lang="en-US" dirty="0" smtClean="0"/>
              <a:t>:= incidences(U ⊆ V, F ⊆ H) ≤ </a:t>
            </a:r>
            <a:r>
              <a:rPr lang="el-GR" dirty="0" smtClean="0"/>
              <a:t>α</a:t>
            </a:r>
            <a:r>
              <a:rPr lang="en-US" dirty="0" smtClean="0"/>
              <a:t>|U|+</a:t>
            </a:r>
            <a:r>
              <a:rPr lang="el-GR" dirty="0" smtClean="0"/>
              <a:t>β</a:t>
            </a:r>
            <a:r>
              <a:rPr lang="en-US" dirty="0" smtClean="0"/>
              <a:t>|F|</a:t>
            </a:r>
          </a:p>
          <a:p>
            <a:pPr marL="697230" lvl="1" indent="-514350"/>
            <a:r>
              <a:rPr lang="en-US" dirty="0" smtClean="0"/>
              <a:t>⇔: “</a:t>
            </a:r>
            <a:r>
              <a:rPr lang="el-GR" dirty="0" smtClean="0">
                <a:solidFill>
                  <a:srgbClr val="0000FF"/>
                </a:solidFill>
              </a:rPr>
              <a:t>α</a:t>
            </a:r>
            <a:r>
              <a:rPr lang="en-US" dirty="0" smtClean="0">
                <a:solidFill>
                  <a:srgbClr val="0000FF"/>
                </a:solidFill>
              </a:rPr>
              <a:t>-vertex-sparse</a:t>
            </a:r>
            <a:r>
              <a:rPr lang="en-US" dirty="0" smtClean="0"/>
              <a:t>” incidences ⨄ “</a:t>
            </a:r>
            <a:r>
              <a:rPr lang="el-GR" dirty="0" smtClean="0">
                <a:solidFill>
                  <a:srgbClr val="FF0000"/>
                </a:solidFill>
              </a:rPr>
              <a:t>β</a:t>
            </a:r>
            <a:r>
              <a:rPr lang="en-US" dirty="0" smtClean="0">
                <a:solidFill>
                  <a:srgbClr val="FF0000"/>
                </a:solidFill>
              </a:rPr>
              <a:t>-edge-sparse</a:t>
            </a:r>
            <a:r>
              <a:rPr lang="en-US" dirty="0" smtClean="0"/>
              <a:t>” incidences</a:t>
            </a:r>
          </a:p>
          <a:p>
            <a:pPr marL="697230" lvl="1" indent="-514350"/>
            <a:r>
              <a:rPr lang="en-US" dirty="0" smtClean="0"/>
              <a:t>idea: shrink </a:t>
            </a:r>
            <a:r>
              <a:rPr lang="en-US" dirty="0" smtClean="0"/>
              <a:t>off </a:t>
            </a:r>
            <a:r>
              <a:rPr lang="el-GR" dirty="0" smtClean="0">
                <a:solidFill>
                  <a:srgbClr val="FF0000"/>
                </a:solidFill>
              </a:rPr>
              <a:t>β</a:t>
            </a:r>
            <a:r>
              <a:rPr lang="en-US" dirty="0" smtClean="0">
                <a:solidFill>
                  <a:srgbClr val="FF0000"/>
                </a:solidFill>
              </a:rPr>
              <a:t>-edge-sparse ones</a:t>
            </a:r>
            <a:r>
              <a:rPr lang="en-US" dirty="0" smtClean="0"/>
              <a:t>, obtaining </a:t>
            </a:r>
            <a:r>
              <a:rPr lang="en-US" dirty="0" err="1" smtClean="0"/>
              <a:t>cd</a:t>
            </a:r>
            <a:r>
              <a:rPr lang="en-US" dirty="0" smtClean="0"/>
              <a:t> </a:t>
            </a:r>
            <a:r>
              <a:rPr lang="en-US" dirty="0" smtClean="0"/>
              <a:t>≳ (</a:t>
            </a:r>
            <a:r>
              <a:rPr lang="el-GR" dirty="0" smtClean="0"/>
              <a:t>δ</a:t>
            </a:r>
            <a:r>
              <a:rPr lang="en-US" dirty="0" smtClean="0"/>
              <a:t>-</a:t>
            </a:r>
            <a:r>
              <a:rPr lang="el-GR" dirty="0" smtClean="0"/>
              <a:t>α</a:t>
            </a:r>
            <a:r>
              <a:rPr lang="en-US" dirty="0" smtClean="0"/>
              <a:t>)/log </a:t>
            </a:r>
            <a:r>
              <a:rPr lang="el-GR" dirty="0" smtClean="0"/>
              <a:t>β</a:t>
            </a:r>
            <a:r>
              <a:rPr lang="en-US" dirty="0" smtClean="0"/>
              <a:t> </a:t>
            </a:r>
          </a:p>
        </p:txBody>
      </p:sp>
      <p:sp>
        <p:nvSpPr>
          <p:cNvPr id="4" name="Oval 3"/>
          <p:cNvSpPr/>
          <p:nvPr/>
        </p:nvSpPr>
        <p:spPr>
          <a:xfrm>
            <a:off x="4343400" y="4724400"/>
            <a:ext cx="152400" cy="1524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38600" y="6324600"/>
            <a:ext cx="152400" cy="1524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257800" y="4724400"/>
            <a:ext cx="152400" cy="1524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29200" y="6324600"/>
            <a:ext cx="152400" cy="1524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05200" y="4724400"/>
            <a:ext cx="152400" cy="1524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52800" y="6324600"/>
            <a:ext cx="152400" cy="1524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971800" y="4724400"/>
            <a:ext cx="152400" cy="1524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743200" y="6324600"/>
            <a:ext cx="152400" cy="1524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943600" y="6324600"/>
            <a:ext cx="152400" cy="1524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19800" y="4724400"/>
            <a:ext cx="152400" cy="15240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101224" y="4495800"/>
            <a:ext cx="17379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vertices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53200" y="6120825"/>
            <a:ext cx="24785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hyperedges</a:t>
            </a: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381" y="4800600"/>
            <a:ext cx="20810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bipartite</a:t>
            </a:r>
            <a:b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incidence</a:t>
            </a:r>
            <a:b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graph</a:t>
            </a:r>
          </a:p>
        </p:txBody>
      </p:sp>
      <p:cxnSp>
        <p:nvCxnSpPr>
          <p:cNvPr id="19" name="Straight Connector 18"/>
          <p:cNvCxnSpPr>
            <a:stCxn id="11" idx="4"/>
            <a:endCxn id="10" idx="0"/>
          </p:cNvCxnSpPr>
          <p:nvPr/>
        </p:nvCxnSpPr>
        <p:spPr>
          <a:xfrm rot="16200000" flipH="1">
            <a:off x="2514600" y="5410200"/>
            <a:ext cx="1447800" cy="3810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5"/>
            <a:endCxn id="5" idx="1"/>
          </p:cNvCxnSpPr>
          <p:nvPr/>
        </p:nvCxnSpPr>
        <p:spPr>
          <a:xfrm rot="16200000" flipH="1">
            <a:off x="3101882" y="5387882"/>
            <a:ext cx="1492436" cy="42563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4" idx="2"/>
            <a:endCxn id="12" idx="7"/>
          </p:cNvCxnSpPr>
          <p:nvPr/>
        </p:nvCxnSpPr>
        <p:spPr>
          <a:xfrm rot="10800000" flipV="1">
            <a:off x="2873282" y="4800600"/>
            <a:ext cx="1470118" cy="154631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9" idx="3"/>
            <a:endCxn id="12" idx="0"/>
          </p:cNvCxnSpPr>
          <p:nvPr/>
        </p:nvCxnSpPr>
        <p:spPr>
          <a:xfrm rot="5400000">
            <a:off x="2438400" y="5235482"/>
            <a:ext cx="1470118" cy="70811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1" idx="3"/>
            <a:endCxn id="12" idx="2"/>
          </p:cNvCxnSpPr>
          <p:nvPr/>
        </p:nvCxnSpPr>
        <p:spPr>
          <a:xfrm rot="5400000">
            <a:off x="2095500" y="5502182"/>
            <a:ext cx="1546318" cy="25091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7" idx="3"/>
            <a:endCxn id="5" idx="7"/>
          </p:cNvCxnSpPr>
          <p:nvPr/>
        </p:nvCxnSpPr>
        <p:spPr>
          <a:xfrm rot="5400000">
            <a:off x="3978182" y="5044982"/>
            <a:ext cx="1492436" cy="111143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4"/>
            <a:endCxn id="13" idx="0"/>
          </p:cNvCxnSpPr>
          <p:nvPr/>
        </p:nvCxnSpPr>
        <p:spPr>
          <a:xfrm rot="5400000">
            <a:off x="5334000" y="5562600"/>
            <a:ext cx="1447800" cy="762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7" idx="5"/>
            <a:endCxn id="13" idx="1"/>
          </p:cNvCxnSpPr>
          <p:nvPr/>
        </p:nvCxnSpPr>
        <p:spPr>
          <a:xfrm rot="16200000" flipH="1">
            <a:off x="4930682" y="5311682"/>
            <a:ext cx="1492436" cy="57803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4" idx="3"/>
            <a:endCxn id="8" idx="7"/>
          </p:cNvCxnSpPr>
          <p:nvPr/>
        </p:nvCxnSpPr>
        <p:spPr>
          <a:xfrm rot="5400000">
            <a:off x="4854482" y="5159282"/>
            <a:ext cx="1492436" cy="88283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" idx="4"/>
            <a:endCxn id="5" idx="0"/>
          </p:cNvCxnSpPr>
          <p:nvPr/>
        </p:nvCxnSpPr>
        <p:spPr>
          <a:xfrm rot="5400000">
            <a:off x="3543300" y="5448300"/>
            <a:ext cx="1447800" cy="3048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7" idx="4"/>
            <a:endCxn id="8" idx="0"/>
          </p:cNvCxnSpPr>
          <p:nvPr/>
        </p:nvCxnSpPr>
        <p:spPr>
          <a:xfrm rot="5400000">
            <a:off x="4495800" y="5486400"/>
            <a:ext cx="1447800" cy="2286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" idx="5"/>
            <a:endCxn id="8" idx="1"/>
          </p:cNvCxnSpPr>
          <p:nvPr/>
        </p:nvCxnSpPr>
        <p:spPr>
          <a:xfrm rot="16200000" flipH="1">
            <a:off x="4016282" y="5311682"/>
            <a:ext cx="1492436" cy="57803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" idx="3"/>
            <a:endCxn id="10" idx="7"/>
          </p:cNvCxnSpPr>
          <p:nvPr/>
        </p:nvCxnSpPr>
        <p:spPr>
          <a:xfrm rot="5400000">
            <a:off x="3178082" y="5159282"/>
            <a:ext cx="1492436" cy="88283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Arc 63"/>
          <p:cNvSpPr/>
          <p:nvPr/>
        </p:nvSpPr>
        <p:spPr>
          <a:xfrm rot="10362481">
            <a:off x="5804569" y="4395244"/>
            <a:ext cx="860803" cy="688728"/>
          </a:xfrm>
          <a:prstGeom prst="arc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Arc 64"/>
          <p:cNvSpPr/>
          <p:nvPr/>
        </p:nvSpPr>
        <p:spPr>
          <a:xfrm rot="17844422">
            <a:off x="5559829" y="6201629"/>
            <a:ext cx="860803" cy="688728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6172200" y="4901625"/>
            <a:ext cx="10294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≤ </a:t>
            </a:r>
            <a:r>
              <a:rPr lang="el-GR" sz="3200" dirty="0" smtClean="0">
                <a:solidFill>
                  <a:srgbClr val="0000FF"/>
                </a:solidFill>
              </a:rPr>
              <a:t>α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172200" y="5739825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≤ </a:t>
            </a:r>
            <a:r>
              <a:rPr lang="el-GR" sz="3200" dirty="0" smtClean="0">
                <a:solidFill>
                  <a:srgbClr val="FF0000"/>
                </a:solidFill>
              </a:rPr>
              <a:t>β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2D2D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2D2D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2D2D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2D2D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2D2D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/>
      <p:bldP spid="6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 Scheduling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200" y="1447800"/>
            <a:ext cx="8686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000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/>
              <a:t>Hyperedges</a:t>
            </a:r>
            <a:r>
              <a:rPr lang="en-US" sz="3200" dirty="0" smtClean="0"/>
              <a:t> are </a:t>
            </a:r>
            <a:r>
              <a:rPr lang="en-US" sz="3200" u="sng" dirty="0" smtClean="0"/>
              <a:t>sensors</a:t>
            </a:r>
            <a:r>
              <a:rPr lang="en-US" sz="3200" dirty="0" smtClean="0"/>
              <a:t> monitoring V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97230" marR="0" lvl="1" indent="-5143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80000"/>
              <a:buFont typeface="Segoe Print" pitchFamily="2" charset="0"/>
              <a:buChar char="♫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hyperedge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 has battery life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endParaRPr kumimoji="0" lang="en-US" sz="32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97230" marR="0" lvl="1" indent="-5143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80000"/>
              <a:buFont typeface="Segoe Print" pitchFamily="2" charset="0"/>
              <a:buChar char="♫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Goal: schedule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when each should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turn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on, so V is covered from time 0 to T</a:t>
            </a:r>
          </a:p>
          <a:p>
            <a:pPr marL="697230" marR="0" lvl="1" indent="-5143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80000"/>
              <a:buFont typeface="Segoe Print" pitchFamily="2" charset="0"/>
              <a:buChar char="♫"/>
              <a:tabLst/>
              <a:defRPr/>
            </a:pPr>
            <a:r>
              <a:rPr lang="en-US" sz="3200" dirty="0" smtClean="0"/>
              <a:t>How large can T be?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40030" indent="-514350">
              <a:spcBef>
                <a:spcPts val="500"/>
              </a:spcBef>
              <a:buSzPct val="80000"/>
            </a:pPr>
            <a:r>
              <a:rPr lang="en-US" sz="3200" dirty="0" smtClean="0"/>
              <a:t>(</a:t>
            </a:r>
            <a:r>
              <a:rPr lang="en-US" sz="3200" dirty="0" smtClean="0"/>
              <a:t>Cover-decomposition: d ≡ 1)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97230" lvl="1" indent="-514350">
              <a:spcBef>
                <a:spcPts val="500"/>
              </a:spcBef>
              <a:buSzPct val="80000"/>
              <a:buFont typeface="Segoe Print" pitchFamily="2" charset="0"/>
              <a:buChar char="♫"/>
            </a:pPr>
            <a:r>
              <a:rPr lang="en-US" sz="3200" dirty="0" smtClean="0"/>
              <a:t>Result: </a:t>
            </a:r>
            <a:r>
              <a:rPr lang="el-GR" sz="3200" dirty="0" smtClean="0"/>
              <a:t>Ω</a:t>
            </a:r>
            <a:r>
              <a:rPr lang="en-US" sz="3200" dirty="0" smtClean="0"/>
              <a:t>(min point coverage/R) schedule is possible</a:t>
            </a:r>
          </a:p>
          <a:p>
            <a:pPr marL="1154430" lvl="2" indent="-514350">
              <a:spcBef>
                <a:spcPts val="500"/>
              </a:spcBef>
              <a:buSzPct val="80000"/>
              <a:buFont typeface="Segoe Print" pitchFamily="2" charset="0"/>
              <a:buChar char="♫"/>
            </a:pPr>
            <a:r>
              <a:rPr lang="en-US" sz="32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Open Q: improve R to log R!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tmp\pylin-visit\P10400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Computation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81000" y="1219200"/>
            <a:ext cx="8686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000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Vertices are computers that communicate using edges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97230" lvl="1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r>
              <a:rPr lang="en-US" sz="2800" dirty="0" smtClean="0"/>
              <a:t>initially, local/no knowledge</a:t>
            </a:r>
            <a:endParaRPr lang="en-US" sz="2800" noProof="0" dirty="0" smtClean="0"/>
          </a:p>
          <a:p>
            <a:pPr marL="697230" marR="0" lvl="1" indent="-5143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80000"/>
              <a:buFont typeface="Segoe Print" pitchFamily="2" charset="0"/>
              <a:buChar char="♫"/>
              <a:tabLst/>
              <a:defRPr/>
            </a:pPr>
            <a:r>
              <a:rPr lang="en-US" sz="2800" dirty="0" smtClean="0"/>
              <a:t>goal: compute global graph property</a:t>
            </a:r>
          </a:p>
        </p:txBody>
      </p:sp>
      <p:sp>
        <p:nvSpPr>
          <p:cNvPr id="5" name="Oval 4"/>
          <p:cNvSpPr/>
          <p:nvPr/>
        </p:nvSpPr>
        <p:spPr>
          <a:xfrm>
            <a:off x="3048000" y="4267200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971800" y="5181600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600200" y="4953000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114800" y="5181600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76800" y="4343400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943600" y="3886200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010400" y="4876800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715000" y="5410200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7" idx="6"/>
            <a:endCxn id="6" idx="1"/>
          </p:cNvCxnSpPr>
          <p:nvPr/>
        </p:nvCxnSpPr>
        <p:spPr>
          <a:xfrm>
            <a:off x="1752600" y="5029200"/>
            <a:ext cx="1241518" cy="17471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32" idx="5"/>
            <a:endCxn id="5" idx="2"/>
          </p:cNvCxnSpPr>
          <p:nvPr/>
        </p:nvCxnSpPr>
        <p:spPr>
          <a:xfrm>
            <a:off x="2111282" y="4244882"/>
            <a:ext cx="936718" cy="9851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4"/>
            <a:endCxn id="6" idx="0"/>
          </p:cNvCxnSpPr>
          <p:nvPr/>
        </p:nvCxnSpPr>
        <p:spPr>
          <a:xfrm flipH="1">
            <a:off x="3048000" y="4419600"/>
            <a:ext cx="76200" cy="7620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6"/>
            <a:endCxn id="8" idx="2"/>
          </p:cNvCxnSpPr>
          <p:nvPr/>
        </p:nvCxnSpPr>
        <p:spPr>
          <a:xfrm>
            <a:off x="3124200" y="5257800"/>
            <a:ext cx="990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6"/>
            <a:endCxn id="24" idx="2"/>
          </p:cNvCxnSpPr>
          <p:nvPr/>
        </p:nvCxnSpPr>
        <p:spPr>
          <a:xfrm>
            <a:off x="3200400" y="4343400"/>
            <a:ext cx="6858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6"/>
            <a:endCxn id="10" idx="2"/>
          </p:cNvCxnSpPr>
          <p:nvPr/>
        </p:nvCxnSpPr>
        <p:spPr>
          <a:xfrm flipV="1">
            <a:off x="5029200" y="3962400"/>
            <a:ext cx="914400" cy="457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6"/>
            <a:endCxn id="12" idx="2"/>
          </p:cNvCxnSpPr>
          <p:nvPr/>
        </p:nvCxnSpPr>
        <p:spPr>
          <a:xfrm>
            <a:off x="4267200" y="5257800"/>
            <a:ext cx="14478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4"/>
            <a:endCxn id="12" idx="7"/>
          </p:cNvCxnSpPr>
          <p:nvPr/>
        </p:nvCxnSpPr>
        <p:spPr>
          <a:xfrm flipH="1">
            <a:off x="5845082" y="4038600"/>
            <a:ext cx="174718" cy="139391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6"/>
            <a:endCxn id="11" idx="1"/>
          </p:cNvCxnSpPr>
          <p:nvPr/>
        </p:nvCxnSpPr>
        <p:spPr>
          <a:xfrm>
            <a:off x="6096000" y="3962400"/>
            <a:ext cx="936718" cy="93671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2" idx="6"/>
            <a:endCxn id="11" idx="3"/>
          </p:cNvCxnSpPr>
          <p:nvPr/>
        </p:nvCxnSpPr>
        <p:spPr>
          <a:xfrm flipV="1">
            <a:off x="5867400" y="5006882"/>
            <a:ext cx="1165318" cy="47951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962400" y="3657600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886200" y="4343400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stCxn id="23" idx="3"/>
            <a:endCxn id="24" idx="0"/>
          </p:cNvCxnSpPr>
          <p:nvPr/>
        </p:nvCxnSpPr>
        <p:spPr>
          <a:xfrm flipH="1">
            <a:off x="3962400" y="3787682"/>
            <a:ext cx="22318" cy="55571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9" idx="2"/>
            <a:endCxn id="24" idx="6"/>
          </p:cNvCxnSpPr>
          <p:nvPr/>
        </p:nvCxnSpPr>
        <p:spPr>
          <a:xfrm flipH="1">
            <a:off x="4038600" y="4419600"/>
            <a:ext cx="8382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3" idx="5"/>
            <a:endCxn id="9" idx="1"/>
          </p:cNvCxnSpPr>
          <p:nvPr/>
        </p:nvCxnSpPr>
        <p:spPr>
          <a:xfrm>
            <a:off x="4092482" y="3787682"/>
            <a:ext cx="806636" cy="57803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6172200" y="4724400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8" idx="3"/>
            <a:endCxn id="12" idx="6"/>
          </p:cNvCxnSpPr>
          <p:nvPr/>
        </p:nvCxnSpPr>
        <p:spPr>
          <a:xfrm flipH="1">
            <a:off x="5867400" y="4854482"/>
            <a:ext cx="327118" cy="63191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8" idx="5"/>
            <a:endCxn id="11" idx="1"/>
          </p:cNvCxnSpPr>
          <p:nvPr/>
        </p:nvCxnSpPr>
        <p:spPr>
          <a:xfrm>
            <a:off x="6302282" y="4854482"/>
            <a:ext cx="730436" cy="4463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" idx="5"/>
            <a:endCxn id="28" idx="1"/>
          </p:cNvCxnSpPr>
          <p:nvPr/>
        </p:nvCxnSpPr>
        <p:spPr>
          <a:xfrm>
            <a:off x="6073682" y="4016282"/>
            <a:ext cx="120836" cy="73043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1981200" y="4114800"/>
            <a:ext cx="152400" cy="152400"/>
          </a:xfrm>
          <a:prstGeom prst="ellipse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stCxn id="32" idx="4"/>
            <a:endCxn id="7" idx="0"/>
          </p:cNvCxnSpPr>
          <p:nvPr/>
        </p:nvCxnSpPr>
        <p:spPr>
          <a:xfrm flipH="1">
            <a:off x="1676400" y="4267200"/>
            <a:ext cx="381000" cy="6858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3" grpId="0" animBg="1"/>
      <p:bldP spid="24" grpId="0" animBg="1"/>
      <p:bldP spid="28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Computation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200" y="1447800"/>
            <a:ext cx="8686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000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Message passing happens in rounds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97230" lvl="1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r>
              <a:rPr lang="en-US" sz="3200" dirty="0" smtClean="0"/>
              <a:t>time complexity: # rounds elapsed</a:t>
            </a:r>
          </a:p>
          <a:p>
            <a:pPr marL="400050" lvl="0" indent="-514350">
              <a:spcBef>
                <a:spcPct val="20000"/>
              </a:spcBef>
              <a:defRPr/>
            </a:pPr>
            <a:r>
              <a:rPr lang="en-US" sz="3200" dirty="0" smtClean="0"/>
              <a:t>Diameter := maximum distance (# hops) between two nodes</a:t>
            </a:r>
          </a:p>
        </p:txBody>
      </p:sp>
      <p:sp>
        <p:nvSpPr>
          <p:cNvPr id="5" name="Oval 4"/>
          <p:cNvSpPr/>
          <p:nvPr/>
        </p:nvSpPr>
        <p:spPr>
          <a:xfrm>
            <a:off x="2971800" y="48006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95600" y="59436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52600" y="55626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38600" y="60960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00600" y="48768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867400" y="46482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934200" y="54102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38800" y="59436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7" idx="6"/>
            <a:endCxn id="6" idx="1"/>
          </p:cNvCxnSpPr>
          <p:nvPr/>
        </p:nvCxnSpPr>
        <p:spPr>
          <a:xfrm>
            <a:off x="1905000" y="5638800"/>
            <a:ext cx="1012918" cy="32711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5" idx="5"/>
            <a:endCxn id="5" idx="2"/>
          </p:cNvCxnSpPr>
          <p:nvPr/>
        </p:nvCxnSpPr>
        <p:spPr>
          <a:xfrm>
            <a:off x="2035082" y="4778282"/>
            <a:ext cx="936718" cy="9851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4"/>
            <a:endCxn id="6" idx="0"/>
          </p:cNvCxnSpPr>
          <p:nvPr/>
        </p:nvCxnSpPr>
        <p:spPr>
          <a:xfrm flipH="1">
            <a:off x="2971800" y="4953000"/>
            <a:ext cx="76200" cy="990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6" idx="6"/>
            <a:endCxn id="8" idx="2"/>
          </p:cNvCxnSpPr>
          <p:nvPr/>
        </p:nvCxnSpPr>
        <p:spPr>
          <a:xfrm>
            <a:off x="3048000" y="6019800"/>
            <a:ext cx="990600" cy="152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5" idx="6"/>
            <a:endCxn id="51" idx="2"/>
          </p:cNvCxnSpPr>
          <p:nvPr/>
        </p:nvCxnSpPr>
        <p:spPr>
          <a:xfrm>
            <a:off x="3124200" y="4876800"/>
            <a:ext cx="6858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9" idx="6"/>
            <a:endCxn id="10" idx="2"/>
          </p:cNvCxnSpPr>
          <p:nvPr/>
        </p:nvCxnSpPr>
        <p:spPr>
          <a:xfrm flipV="1">
            <a:off x="4953000" y="4724400"/>
            <a:ext cx="9144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8" idx="6"/>
            <a:endCxn id="12" idx="2"/>
          </p:cNvCxnSpPr>
          <p:nvPr/>
        </p:nvCxnSpPr>
        <p:spPr>
          <a:xfrm flipV="1">
            <a:off x="4191000" y="6019800"/>
            <a:ext cx="1447800" cy="152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0" idx="4"/>
            <a:endCxn id="12" idx="7"/>
          </p:cNvCxnSpPr>
          <p:nvPr/>
        </p:nvCxnSpPr>
        <p:spPr>
          <a:xfrm flipH="1">
            <a:off x="5768882" y="4800600"/>
            <a:ext cx="174718" cy="116531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0" idx="6"/>
            <a:endCxn id="11" idx="1"/>
          </p:cNvCxnSpPr>
          <p:nvPr/>
        </p:nvCxnSpPr>
        <p:spPr>
          <a:xfrm>
            <a:off x="6019800" y="4724400"/>
            <a:ext cx="936718" cy="70811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2" idx="6"/>
            <a:endCxn id="11" idx="3"/>
          </p:cNvCxnSpPr>
          <p:nvPr/>
        </p:nvCxnSpPr>
        <p:spPr>
          <a:xfrm flipV="1">
            <a:off x="5791200" y="5540282"/>
            <a:ext cx="1165318" cy="47951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3886200" y="41910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810000" y="48768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>
            <a:stCxn id="50" idx="3"/>
            <a:endCxn id="51" idx="0"/>
          </p:cNvCxnSpPr>
          <p:nvPr/>
        </p:nvCxnSpPr>
        <p:spPr>
          <a:xfrm flipH="1">
            <a:off x="3886200" y="4321082"/>
            <a:ext cx="22318" cy="55571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9" idx="2"/>
            <a:endCxn id="51" idx="6"/>
          </p:cNvCxnSpPr>
          <p:nvPr/>
        </p:nvCxnSpPr>
        <p:spPr>
          <a:xfrm flipH="1">
            <a:off x="3962400" y="4953000"/>
            <a:ext cx="8382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0" idx="5"/>
            <a:endCxn id="9" idx="1"/>
          </p:cNvCxnSpPr>
          <p:nvPr/>
        </p:nvCxnSpPr>
        <p:spPr>
          <a:xfrm>
            <a:off x="4016282" y="4321082"/>
            <a:ext cx="806636" cy="57803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6096000" y="52578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77"/>
          <p:cNvCxnSpPr>
            <a:stCxn id="77" idx="3"/>
            <a:endCxn id="12" idx="6"/>
          </p:cNvCxnSpPr>
          <p:nvPr/>
        </p:nvCxnSpPr>
        <p:spPr>
          <a:xfrm flipH="1">
            <a:off x="5791200" y="5387882"/>
            <a:ext cx="327118" cy="63191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7" idx="5"/>
            <a:endCxn id="11" idx="1"/>
          </p:cNvCxnSpPr>
          <p:nvPr/>
        </p:nvCxnSpPr>
        <p:spPr>
          <a:xfrm>
            <a:off x="6226082" y="5387882"/>
            <a:ext cx="730436" cy="4463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10" idx="5"/>
            <a:endCxn id="77" idx="1"/>
          </p:cNvCxnSpPr>
          <p:nvPr/>
        </p:nvCxnSpPr>
        <p:spPr>
          <a:xfrm>
            <a:off x="5997482" y="4778282"/>
            <a:ext cx="120836" cy="50183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1905000" y="46482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/>
          <p:cNvCxnSpPr>
            <a:stCxn id="95" idx="4"/>
            <a:endCxn id="7" idx="0"/>
          </p:cNvCxnSpPr>
          <p:nvPr/>
        </p:nvCxnSpPr>
        <p:spPr>
          <a:xfrm flipH="1">
            <a:off x="1828800" y="4800600"/>
            <a:ext cx="152400" cy="7620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5105400" y="39624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e.g., </a:t>
            </a:r>
            <a:r>
              <a:rPr lang="en-US" sz="3200" dirty="0" err="1" smtClean="0">
                <a:solidFill>
                  <a:srgbClr val="00B0F0"/>
                </a:solidFill>
              </a:rPr>
              <a:t>Diam</a:t>
            </a:r>
            <a:r>
              <a:rPr lang="en-US" sz="3200" dirty="0" smtClean="0">
                <a:solidFill>
                  <a:srgbClr val="00B0F0"/>
                </a:solidFill>
              </a:rPr>
              <a:t> = 5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Computation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200" y="1447800"/>
            <a:ext cx="8686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000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Message passing happens in rounds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97230" lvl="1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r>
              <a:rPr lang="en-US" sz="3200" dirty="0" smtClean="0"/>
              <a:t>time complexity: # rounds elapsed</a:t>
            </a:r>
          </a:p>
          <a:p>
            <a:pPr marL="400050" lvl="0" indent="-514350">
              <a:spcBef>
                <a:spcPct val="20000"/>
              </a:spcBef>
              <a:defRPr/>
            </a:pPr>
            <a:r>
              <a:rPr lang="en-US" sz="3200" dirty="0" smtClean="0"/>
              <a:t>Diameter := maximum distance (# hops) between two nodes</a:t>
            </a:r>
          </a:p>
          <a:p>
            <a:pPr marL="697230" lvl="1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r>
              <a:rPr lang="en-US" sz="3200" dirty="0" smtClean="0"/>
              <a:t>if message lengths are unrestricted, </a:t>
            </a:r>
            <a:r>
              <a:rPr lang="en-US" sz="3200" dirty="0" smtClean="0"/>
              <a:t>we can </a:t>
            </a:r>
            <a:r>
              <a:rPr lang="en-US" sz="3200" dirty="0" smtClean="0"/>
              <a:t>compute anything in O(Diameter) rounds</a:t>
            </a:r>
          </a:p>
          <a:p>
            <a:pPr marL="697230" lvl="1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r>
              <a:rPr lang="en-US" sz="3200" dirty="0" smtClean="0"/>
              <a:t>“</a:t>
            </a:r>
            <a:r>
              <a:rPr lang="en-US" sz="3200" dirty="0" smtClean="0">
                <a:latin typeface="Lucida Calligraphy" pitchFamily="66" charset="0"/>
              </a:rPr>
              <a:t>CONGEST</a:t>
            </a:r>
            <a:r>
              <a:rPr lang="en-US" sz="3200" dirty="0" smtClean="0"/>
              <a:t>” </a:t>
            </a:r>
            <a:r>
              <a:rPr lang="en-US" sz="3200" dirty="0" smtClean="0"/>
              <a:t>model: </a:t>
            </a:r>
            <a:r>
              <a:rPr lang="en-US" sz="3200" dirty="0" smtClean="0"/>
              <a:t>limit </a:t>
            </a:r>
            <a:r>
              <a:rPr lang="en-US" sz="3200" dirty="0" smtClean="0"/>
              <a:t>message lengths to O(log |V|) </a:t>
            </a:r>
            <a:r>
              <a:rPr lang="en-US" sz="3200" dirty="0" smtClean="0"/>
              <a:t>bits</a:t>
            </a:r>
            <a:endParaRPr lang="en-US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Time Complexities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200" y="1447800"/>
            <a:ext cx="8686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000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Synchronizer w/</a:t>
            </a:r>
            <a:r>
              <a:rPr lang="en-US" sz="3200" dirty="0" err="1" smtClean="0"/>
              <a:t>polylog</a:t>
            </a:r>
            <a:r>
              <a:rPr lang="en-US" sz="3200" dirty="0" smtClean="0"/>
              <a:t> overhead, AP’90</a:t>
            </a:r>
          </a:p>
          <a:p>
            <a:pPr marL="400050" lvl="0" indent="-514350">
              <a:spcBef>
                <a:spcPct val="20000"/>
              </a:spcBef>
              <a:defRPr/>
            </a:pPr>
            <a:r>
              <a:rPr lang="en-US" sz="3200" dirty="0" smtClean="0"/>
              <a:t>Breadth-first spanning tree:</a:t>
            </a:r>
          </a:p>
          <a:p>
            <a:pPr marL="697230" lvl="1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r>
              <a:rPr lang="en-US" sz="3200" dirty="0" smtClean="0"/>
              <a:t>O(</a:t>
            </a:r>
            <a:r>
              <a:rPr lang="en-US" sz="3200" dirty="0" err="1" smtClean="0"/>
              <a:t>Diam</a:t>
            </a:r>
            <a:r>
              <a:rPr lang="en-US" sz="3200" dirty="0" smtClean="0"/>
              <a:t>) time</a:t>
            </a:r>
          </a:p>
          <a:p>
            <a:pPr marL="697230" lvl="1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r>
              <a:rPr lang="en-US" sz="3200" dirty="0" smtClean="0"/>
              <a:t>“Universally optimal”</a:t>
            </a:r>
          </a:p>
        </p:txBody>
      </p:sp>
      <p:cxnSp>
        <p:nvCxnSpPr>
          <p:cNvPr id="13" name="Straight Connector 12"/>
          <p:cNvCxnSpPr>
            <a:stCxn id="7" idx="6"/>
            <a:endCxn id="6" idx="1"/>
          </p:cNvCxnSpPr>
          <p:nvPr/>
        </p:nvCxnSpPr>
        <p:spPr>
          <a:xfrm>
            <a:off x="1905000" y="5638800"/>
            <a:ext cx="1012918" cy="32711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32" idx="5"/>
            <a:endCxn id="5" idx="2"/>
          </p:cNvCxnSpPr>
          <p:nvPr/>
        </p:nvCxnSpPr>
        <p:spPr>
          <a:xfrm>
            <a:off x="2035082" y="4778282"/>
            <a:ext cx="936718" cy="9851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4"/>
            <a:endCxn id="6" idx="0"/>
          </p:cNvCxnSpPr>
          <p:nvPr/>
        </p:nvCxnSpPr>
        <p:spPr>
          <a:xfrm flipH="1">
            <a:off x="2971800" y="4953000"/>
            <a:ext cx="76200" cy="990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6"/>
            <a:endCxn id="8" idx="2"/>
          </p:cNvCxnSpPr>
          <p:nvPr/>
        </p:nvCxnSpPr>
        <p:spPr>
          <a:xfrm>
            <a:off x="3048000" y="6019800"/>
            <a:ext cx="990600" cy="152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6"/>
            <a:endCxn id="24" idx="2"/>
          </p:cNvCxnSpPr>
          <p:nvPr/>
        </p:nvCxnSpPr>
        <p:spPr>
          <a:xfrm>
            <a:off x="3124200" y="4876800"/>
            <a:ext cx="685800" cy="7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6"/>
            <a:endCxn id="10" idx="2"/>
          </p:cNvCxnSpPr>
          <p:nvPr/>
        </p:nvCxnSpPr>
        <p:spPr>
          <a:xfrm flipV="1">
            <a:off x="4953000" y="4724400"/>
            <a:ext cx="9144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6"/>
            <a:endCxn id="12" idx="2"/>
          </p:cNvCxnSpPr>
          <p:nvPr/>
        </p:nvCxnSpPr>
        <p:spPr>
          <a:xfrm flipV="1">
            <a:off x="4191000" y="6019800"/>
            <a:ext cx="1447800" cy="152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4"/>
            <a:endCxn id="12" idx="7"/>
          </p:cNvCxnSpPr>
          <p:nvPr/>
        </p:nvCxnSpPr>
        <p:spPr>
          <a:xfrm flipH="1">
            <a:off x="5768882" y="4800600"/>
            <a:ext cx="174718" cy="116531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6"/>
            <a:endCxn id="11" idx="1"/>
          </p:cNvCxnSpPr>
          <p:nvPr/>
        </p:nvCxnSpPr>
        <p:spPr>
          <a:xfrm>
            <a:off x="6019800" y="4724400"/>
            <a:ext cx="936718" cy="70811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2" idx="6"/>
            <a:endCxn id="11" idx="3"/>
          </p:cNvCxnSpPr>
          <p:nvPr/>
        </p:nvCxnSpPr>
        <p:spPr>
          <a:xfrm flipV="1">
            <a:off x="5791200" y="5540282"/>
            <a:ext cx="1165318" cy="47951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3" idx="3"/>
            <a:endCxn id="24" idx="0"/>
          </p:cNvCxnSpPr>
          <p:nvPr/>
        </p:nvCxnSpPr>
        <p:spPr>
          <a:xfrm flipH="1">
            <a:off x="3886200" y="4321082"/>
            <a:ext cx="22318" cy="55571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9" idx="2"/>
            <a:endCxn id="24" idx="6"/>
          </p:cNvCxnSpPr>
          <p:nvPr/>
        </p:nvCxnSpPr>
        <p:spPr>
          <a:xfrm flipH="1">
            <a:off x="3962400" y="4953000"/>
            <a:ext cx="8382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3" idx="5"/>
            <a:endCxn id="9" idx="1"/>
          </p:cNvCxnSpPr>
          <p:nvPr/>
        </p:nvCxnSpPr>
        <p:spPr>
          <a:xfrm>
            <a:off x="4016282" y="4321082"/>
            <a:ext cx="806636" cy="57803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8" idx="3"/>
            <a:endCxn id="12" idx="6"/>
          </p:cNvCxnSpPr>
          <p:nvPr/>
        </p:nvCxnSpPr>
        <p:spPr>
          <a:xfrm flipH="1">
            <a:off x="5791200" y="5387882"/>
            <a:ext cx="327118" cy="63191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8" idx="5"/>
            <a:endCxn id="11" idx="1"/>
          </p:cNvCxnSpPr>
          <p:nvPr/>
        </p:nvCxnSpPr>
        <p:spPr>
          <a:xfrm>
            <a:off x="6226082" y="5387882"/>
            <a:ext cx="730436" cy="4463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" idx="5"/>
            <a:endCxn id="28" idx="1"/>
          </p:cNvCxnSpPr>
          <p:nvPr/>
        </p:nvCxnSpPr>
        <p:spPr>
          <a:xfrm>
            <a:off x="5997482" y="4778282"/>
            <a:ext cx="120836" cy="50183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32" idx="4"/>
            <a:endCxn id="7" idx="0"/>
          </p:cNvCxnSpPr>
          <p:nvPr/>
        </p:nvCxnSpPr>
        <p:spPr>
          <a:xfrm flipH="1">
            <a:off x="1828800" y="4800600"/>
            <a:ext cx="152400" cy="7620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971800" y="48006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95600" y="59436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52600" y="55626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38600" y="60960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00600" y="48768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867400" y="46482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934200" y="54102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38800" y="59436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886200" y="4191000"/>
            <a:ext cx="152400" cy="1524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810000" y="48768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096000" y="52578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905000" y="4648200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Time Complexities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200" y="1447800"/>
            <a:ext cx="8686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000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Synchronizer w/</a:t>
            </a:r>
            <a:r>
              <a:rPr lang="en-US" sz="3200" dirty="0" err="1" smtClean="0"/>
              <a:t>polylog</a:t>
            </a:r>
            <a:r>
              <a:rPr lang="en-US" sz="3200" dirty="0" smtClean="0"/>
              <a:t> overhead, AP’90</a:t>
            </a:r>
          </a:p>
          <a:p>
            <a:pPr marL="400050" lvl="0" indent="-514350">
              <a:spcBef>
                <a:spcPct val="20000"/>
              </a:spcBef>
              <a:defRPr/>
            </a:pPr>
            <a:r>
              <a:rPr lang="en-US" sz="3200" dirty="0" smtClean="0"/>
              <a:t>Breadth-first spanning tree:</a:t>
            </a:r>
          </a:p>
          <a:p>
            <a:pPr marL="697230" lvl="1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r>
              <a:rPr lang="en-US" sz="3200" dirty="0" smtClean="0"/>
              <a:t>O(</a:t>
            </a:r>
            <a:r>
              <a:rPr lang="en-US" sz="3200" dirty="0" err="1" smtClean="0"/>
              <a:t>Diam</a:t>
            </a:r>
            <a:r>
              <a:rPr lang="en-US" sz="3200" dirty="0" smtClean="0"/>
              <a:t>) time</a:t>
            </a:r>
          </a:p>
          <a:p>
            <a:pPr marL="697230" lvl="1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r>
              <a:rPr lang="en-US" sz="3200" dirty="0" smtClean="0"/>
              <a:t>“Universally optimal”</a:t>
            </a:r>
          </a:p>
          <a:p>
            <a:pPr marL="400050" lvl="0" indent="-514350">
              <a:spcBef>
                <a:spcPct val="20000"/>
              </a:spcBef>
              <a:defRPr/>
            </a:pPr>
            <a:r>
              <a:rPr lang="en-US" sz="3200" dirty="0" smtClean="0"/>
              <a:t>Depth-first spanning tree:</a:t>
            </a:r>
          </a:p>
          <a:p>
            <a:pPr marL="697230" lvl="1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r>
              <a:rPr lang="en-US" sz="3200" dirty="0" smtClean="0"/>
              <a:t>O(|V|) time; no good lower bound</a:t>
            </a:r>
          </a:p>
          <a:p>
            <a:pPr marL="400050" lvl="0" indent="-514350">
              <a:spcBef>
                <a:spcPct val="20000"/>
              </a:spcBef>
              <a:defRPr/>
            </a:pPr>
            <a:r>
              <a:rPr lang="en-US" sz="3200" dirty="0" smtClean="0"/>
              <a:t>Min-cost spanning tree (KP’98, PR’99):</a:t>
            </a:r>
          </a:p>
          <a:p>
            <a:pPr marL="697230" lvl="1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r>
              <a:rPr lang="en-US" sz="3200" dirty="0" smtClean="0"/>
              <a:t>O(√V </a:t>
            </a:r>
            <a:r>
              <a:rPr lang="en-US" sz="3200" dirty="0" smtClean="0"/>
              <a:t>log*V + </a:t>
            </a:r>
            <a:r>
              <a:rPr lang="en-US" sz="3200" dirty="0" err="1" smtClean="0"/>
              <a:t>Diam</a:t>
            </a:r>
            <a:r>
              <a:rPr lang="en-US" sz="3200" dirty="0" smtClean="0"/>
              <a:t>), </a:t>
            </a:r>
            <a:r>
              <a:rPr lang="el-GR" sz="3200" dirty="0" smtClean="0"/>
              <a:t>Ω</a:t>
            </a:r>
            <a:r>
              <a:rPr lang="en-US" sz="3200" dirty="0" smtClean="0"/>
              <a:t>(√V/log V)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/>
          <p:cNvSpPr/>
          <p:nvPr/>
        </p:nvSpPr>
        <p:spPr>
          <a:xfrm>
            <a:off x="4114800" y="2819400"/>
            <a:ext cx="1371600" cy="12954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Result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200" y="1447800"/>
            <a:ext cx="88392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00050" lvl="0" indent="-514350">
              <a:spcBef>
                <a:spcPct val="20000"/>
              </a:spcBef>
              <a:defRPr/>
            </a:pPr>
            <a:r>
              <a:rPr lang="en-US" sz="3200" dirty="0" smtClean="0"/>
              <a:t>Distributed </a:t>
            </a:r>
            <a:r>
              <a:rPr lang="en-US" sz="3200" dirty="0" smtClean="0"/>
              <a:t>algorithm </a:t>
            </a:r>
            <a:r>
              <a:rPr lang="en-US" sz="3200" dirty="0" smtClean="0"/>
              <a:t>to check 3-edge-connectivity in </a:t>
            </a:r>
            <a:r>
              <a:rPr lang="en-US" sz="3200" dirty="0" smtClean="0"/>
              <a:t>O(</a:t>
            </a:r>
            <a:r>
              <a:rPr lang="en-US" sz="3200" dirty="0" err="1" smtClean="0"/>
              <a:t>Diam</a:t>
            </a:r>
            <a:r>
              <a:rPr lang="en-US" sz="3200" dirty="0" smtClean="0"/>
              <a:t>) time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97230" marR="0" lvl="1" indent="-5143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80000"/>
              <a:buFont typeface="Segoe Print" pitchFamily="2" charset="0"/>
              <a:buChar char="♫"/>
              <a:tabLst/>
              <a:defRPr/>
            </a:pPr>
            <a:endParaRPr kumimoji="0" lang="en-US" sz="20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97230" marR="0" lvl="1" indent="-5143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80000"/>
              <a:buFont typeface="Segoe Print" pitchFamily="2" charset="0"/>
              <a:buChar char="♫"/>
              <a:tabLst/>
              <a:defRPr/>
            </a:pP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explicit: finds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2-edge-cuts</a:t>
            </a:r>
            <a:endParaRPr lang="en-US" sz="3200" dirty="0" smtClean="0">
              <a:solidFill>
                <a:srgbClr val="0000FF"/>
              </a:solidFill>
            </a:endParaRPr>
          </a:p>
          <a:p>
            <a:pPr marL="1154430" lvl="2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endParaRPr lang="en-US" sz="2000" dirty="0" smtClean="0"/>
          </a:p>
          <a:p>
            <a:pPr marL="1154430" lvl="2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r>
              <a:rPr lang="en-US" sz="3200" dirty="0" smtClean="0"/>
              <a:t>application: reinforcement</a:t>
            </a:r>
          </a:p>
          <a:p>
            <a:pPr marL="697230" lvl="1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r>
              <a:rPr lang="en-US" sz="3200" dirty="0" smtClean="0"/>
              <a:t>beats prior O(Diam+V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); optimal</a:t>
            </a:r>
          </a:p>
          <a:p>
            <a:pPr marL="697230" lvl="1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endParaRPr lang="en-US" sz="3200" dirty="0" smtClean="0"/>
          </a:p>
          <a:p>
            <a:pPr marL="400050" lvl="0" indent="-514350">
              <a:spcBef>
                <a:spcPct val="20000"/>
              </a:spcBef>
              <a:defRPr/>
            </a:pPr>
            <a:r>
              <a:rPr lang="en-US" sz="3200" dirty="0" smtClean="0"/>
              <a:t>Main tool: sample </a:t>
            </a:r>
            <a:r>
              <a:rPr lang="en-US" sz="3200" u="sng" dirty="0" smtClean="0"/>
              <a:t>cycle space</a:t>
            </a:r>
            <a:r>
              <a:rPr lang="en-US" sz="3200" dirty="0" smtClean="0"/>
              <a:t> </a:t>
            </a:r>
            <a:r>
              <a:rPr lang="en-US" sz="3200" dirty="0" smtClean="0"/>
              <a:t>randomly</a:t>
            </a:r>
            <a:endParaRPr lang="en-US" sz="3200" dirty="0" smtClean="0"/>
          </a:p>
        </p:txBody>
      </p:sp>
      <p:grpSp>
        <p:nvGrpSpPr>
          <p:cNvPr id="34" name="Group 33"/>
          <p:cNvGrpSpPr/>
          <p:nvPr/>
        </p:nvGrpSpPr>
        <p:grpSpPr>
          <a:xfrm>
            <a:off x="4337758" y="2743200"/>
            <a:ext cx="3358442" cy="1295400"/>
            <a:chOff x="1752600" y="4191000"/>
            <a:chExt cx="5334000" cy="2057400"/>
          </a:xfrm>
        </p:grpSpPr>
        <p:sp>
          <p:nvSpPr>
            <p:cNvPr id="5" name="Oval 4"/>
            <p:cNvSpPr/>
            <p:nvPr/>
          </p:nvSpPr>
          <p:spPr>
            <a:xfrm>
              <a:off x="2971800" y="48006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895600" y="59436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752600" y="55626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038600" y="60960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800600" y="48768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867400" y="46482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934200" y="54102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638800" y="59436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7" idx="6"/>
              <a:endCxn id="6" idx="1"/>
            </p:cNvCxnSpPr>
            <p:nvPr/>
          </p:nvCxnSpPr>
          <p:spPr>
            <a:xfrm>
              <a:off x="1905000" y="5638800"/>
              <a:ext cx="1012918" cy="32711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32" idx="5"/>
              <a:endCxn id="5" idx="2"/>
            </p:cNvCxnSpPr>
            <p:nvPr/>
          </p:nvCxnSpPr>
          <p:spPr>
            <a:xfrm>
              <a:off x="2035082" y="4778282"/>
              <a:ext cx="936718" cy="9851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4"/>
              <a:endCxn id="6" idx="0"/>
            </p:cNvCxnSpPr>
            <p:nvPr/>
          </p:nvCxnSpPr>
          <p:spPr>
            <a:xfrm flipH="1">
              <a:off x="2971800" y="4953000"/>
              <a:ext cx="76200" cy="9906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6"/>
              <a:endCxn id="8" idx="2"/>
            </p:cNvCxnSpPr>
            <p:nvPr/>
          </p:nvCxnSpPr>
          <p:spPr>
            <a:xfrm>
              <a:off x="3048000" y="6019800"/>
              <a:ext cx="990600" cy="152400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6"/>
              <a:endCxn id="24" idx="2"/>
            </p:cNvCxnSpPr>
            <p:nvPr/>
          </p:nvCxnSpPr>
          <p:spPr>
            <a:xfrm>
              <a:off x="3124200" y="4876800"/>
              <a:ext cx="685800" cy="76200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9" idx="6"/>
              <a:endCxn id="10" idx="2"/>
            </p:cNvCxnSpPr>
            <p:nvPr/>
          </p:nvCxnSpPr>
          <p:spPr>
            <a:xfrm flipV="1">
              <a:off x="4953000" y="4724400"/>
              <a:ext cx="914400" cy="2286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8" idx="6"/>
              <a:endCxn id="12" idx="2"/>
            </p:cNvCxnSpPr>
            <p:nvPr/>
          </p:nvCxnSpPr>
          <p:spPr>
            <a:xfrm flipV="1">
              <a:off x="4191000" y="6019800"/>
              <a:ext cx="14478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0" idx="4"/>
              <a:endCxn id="12" idx="7"/>
            </p:cNvCxnSpPr>
            <p:nvPr/>
          </p:nvCxnSpPr>
          <p:spPr>
            <a:xfrm flipH="1">
              <a:off x="5768882" y="4800600"/>
              <a:ext cx="174718" cy="116531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0" idx="6"/>
              <a:endCxn id="11" idx="1"/>
            </p:cNvCxnSpPr>
            <p:nvPr/>
          </p:nvCxnSpPr>
          <p:spPr>
            <a:xfrm>
              <a:off x="6019800" y="4724400"/>
              <a:ext cx="936718" cy="70811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2" idx="6"/>
              <a:endCxn id="11" idx="3"/>
            </p:cNvCxnSpPr>
            <p:nvPr/>
          </p:nvCxnSpPr>
          <p:spPr>
            <a:xfrm flipV="1">
              <a:off x="5791200" y="5540282"/>
              <a:ext cx="1165318" cy="47951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886200" y="41910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810000" y="48768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>
              <a:stCxn id="23" idx="3"/>
              <a:endCxn id="24" idx="0"/>
            </p:cNvCxnSpPr>
            <p:nvPr/>
          </p:nvCxnSpPr>
          <p:spPr>
            <a:xfrm flipH="1">
              <a:off x="3886200" y="4321082"/>
              <a:ext cx="22318" cy="55571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9" idx="2"/>
              <a:endCxn id="24" idx="6"/>
            </p:cNvCxnSpPr>
            <p:nvPr/>
          </p:nvCxnSpPr>
          <p:spPr>
            <a:xfrm flipH="1">
              <a:off x="3962400" y="4953000"/>
              <a:ext cx="8382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3" idx="5"/>
              <a:endCxn id="9" idx="1"/>
            </p:cNvCxnSpPr>
            <p:nvPr/>
          </p:nvCxnSpPr>
          <p:spPr>
            <a:xfrm>
              <a:off x="4016282" y="4321082"/>
              <a:ext cx="806636" cy="57803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6096000" y="52578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>
              <a:stCxn id="28" idx="3"/>
              <a:endCxn id="12" idx="6"/>
            </p:cNvCxnSpPr>
            <p:nvPr/>
          </p:nvCxnSpPr>
          <p:spPr>
            <a:xfrm flipH="1">
              <a:off x="5791200" y="5387882"/>
              <a:ext cx="327118" cy="63191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8" idx="5"/>
              <a:endCxn id="11" idx="1"/>
            </p:cNvCxnSpPr>
            <p:nvPr/>
          </p:nvCxnSpPr>
          <p:spPr>
            <a:xfrm>
              <a:off x="6226082" y="5387882"/>
              <a:ext cx="730436" cy="4463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0" idx="5"/>
              <a:endCxn id="28" idx="1"/>
            </p:cNvCxnSpPr>
            <p:nvPr/>
          </p:nvCxnSpPr>
          <p:spPr>
            <a:xfrm>
              <a:off x="5997482" y="4778282"/>
              <a:ext cx="120836" cy="50183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1905000" y="46482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>
              <a:stCxn id="32" idx="4"/>
              <a:endCxn id="7" idx="0"/>
            </p:cNvCxnSpPr>
            <p:nvPr/>
          </p:nvCxnSpPr>
          <p:spPr>
            <a:xfrm flipH="1">
              <a:off x="1828800" y="4800600"/>
              <a:ext cx="152400" cy="762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Tool: Cycle Space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200" y="1447800"/>
            <a:ext cx="8686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000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connected network/graph (V, E)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97230" lvl="1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(V, F) </a:t>
            </a:r>
            <a:r>
              <a:rPr kumimoji="0" lang="en-US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Eulerian</a:t>
            </a: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if </a:t>
            </a:r>
            <a:r>
              <a:rPr lang="en-US" sz="3200" dirty="0" smtClean="0"/>
              <a:t>∀v, </a:t>
            </a:r>
            <a:r>
              <a:rPr kumimoji="0" lang="en-US" sz="3200" b="0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deg</a:t>
            </a:r>
            <a:r>
              <a:rPr kumimoji="0" lang="en-US" sz="3200" b="0" i="0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lang="en-US" sz="3200" dirty="0" smtClean="0"/>
              <a:t>(v) is even</a:t>
            </a:r>
          </a:p>
          <a:p>
            <a:pPr marL="400050" lvl="0" indent="-514350">
              <a:spcBef>
                <a:spcPct val="20000"/>
              </a:spcBef>
              <a:defRPr/>
            </a:pPr>
            <a:r>
              <a:rPr lang="en-US" sz="3200" u="sng" dirty="0" smtClean="0"/>
              <a:t>Cycle space</a:t>
            </a:r>
            <a:r>
              <a:rPr lang="en-US" sz="3200" dirty="0" smtClean="0"/>
              <a:t> := the vector space </a:t>
            </a:r>
          </a:p>
          <a:p>
            <a:pPr marL="697230" lvl="1" indent="-514350" algn="ctr">
              <a:spcBef>
                <a:spcPts val="500"/>
              </a:spcBef>
              <a:buSzPct val="80000"/>
              <a:defRPr/>
            </a:pPr>
            <a:r>
              <a:rPr lang="en-US" sz="3200" dirty="0" smtClean="0"/>
              <a:t>{F : (V, F) is </a:t>
            </a:r>
            <a:r>
              <a:rPr lang="en-US" sz="3200" dirty="0" err="1" smtClean="0"/>
              <a:t>Eulerian</a:t>
            </a:r>
            <a:r>
              <a:rPr lang="en-US" sz="3200" dirty="0" smtClean="0"/>
              <a:t>}</a:t>
            </a:r>
          </a:p>
          <a:p>
            <a:pPr marL="697230" lvl="1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r>
              <a:rPr lang="en-US" sz="3200" dirty="0" smtClean="0"/>
              <a:t>notation abuse: F is a subset of E and also its characteristic vector ∈ {0, 1}</a:t>
            </a:r>
            <a:r>
              <a:rPr lang="en-US" sz="3200" baseline="30000" dirty="0" smtClean="0"/>
              <a:t>E</a:t>
            </a:r>
          </a:p>
          <a:p>
            <a:pPr marL="697230" lvl="1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r>
              <a:rPr lang="en-US" sz="3200" dirty="0" smtClean="0"/>
              <a:t>why is it a vector space?</a:t>
            </a:r>
          </a:p>
          <a:p>
            <a:pPr marL="1154430" lvl="2" indent="-514350">
              <a:spcBef>
                <a:spcPts val="500"/>
              </a:spcBef>
              <a:buSzPct val="80000"/>
              <a:buFont typeface="Segoe Print" pitchFamily="2" charset="0"/>
              <a:buChar char="♫"/>
              <a:defRPr/>
            </a:pPr>
            <a:r>
              <a:rPr lang="en-US" sz="3200" dirty="0" smtClean="0"/>
              <a:t>even deg. ⊕ even deg. </a:t>
            </a:r>
            <a:r>
              <a:rPr lang="en-US" sz="3200" dirty="0" smtClean="0"/>
              <a:t>≡</a:t>
            </a:r>
            <a:r>
              <a:rPr lang="en-US" sz="3200" dirty="0" smtClean="0"/>
              <a:t> even deg.</a:t>
            </a:r>
            <a:endParaRPr lang="en-US" sz="3200" dirty="0" smtClean="0"/>
          </a:p>
        </p:txBody>
      </p:sp>
      <p:grpSp>
        <p:nvGrpSpPr>
          <p:cNvPr id="48" name="Group 47"/>
          <p:cNvGrpSpPr/>
          <p:nvPr/>
        </p:nvGrpSpPr>
        <p:grpSpPr>
          <a:xfrm>
            <a:off x="1143000" y="5889171"/>
            <a:ext cx="1524000" cy="740229"/>
            <a:chOff x="914400" y="5562600"/>
            <a:chExt cx="2667000" cy="1295400"/>
          </a:xfrm>
        </p:grpSpPr>
        <p:cxnSp>
          <p:nvCxnSpPr>
            <p:cNvPr id="6" name="Straight Connector 5"/>
            <p:cNvCxnSpPr>
              <a:stCxn id="15" idx="6"/>
              <a:endCxn id="13" idx="3"/>
            </p:cNvCxnSpPr>
            <p:nvPr/>
          </p:nvCxnSpPr>
          <p:spPr>
            <a:xfrm flipV="1">
              <a:off x="1066800" y="6226082"/>
              <a:ext cx="860518" cy="32711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18" idx="5"/>
              <a:endCxn id="13" idx="2"/>
            </p:cNvCxnSpPr>
            <p:nvPr/>
          </p:nvCxnSpPr>
          <p:spPr>
            <a:xfrm>
              <a:off x="1196882" y="5692682"/>
              <a:ext cx="708118" cy="47951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13" idx="4"/>
              <a:endCxn id="14" idx="2"/>
            </p:cNvCxnSpPr>
            <p:nvPr/>
          </p:nvCxnSpPr>
          <p:spPr>
            <a:xfrm>
              <a:off x="1981200" y="6248400"/>
              <a:ext cx="838200" cy="533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14" idx="6"/>
              <a:endCxn id="16" idx="3"/>
            </p:cNvCxnSpPr>
            <p:nvPr/>
          </p:nvCxnSpPr>
          <p:spPr>
            <a:xfrm flipV="1">
              <a:off x="2971800" y="6378482"/>
              <a:ext cx="479518" cy="40331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13" idx="6"/>
              <a:endCxn id="17" idx="2"/>
            </p:cNvCxnSpPr>
            <p:nvPr/>
          </p:nvCxnSpPr>
          <p:spPr>
            <a:xfrm flipV="1">
              <a:off x="2057400" y="5791200"/>
              <a:ext cx="609600" cy="381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16" idx="1"/>
              <a:endCxn id="17" idx="6"/>
            </p:cNvCxnSpPr>
            <p:nvPr/>
          </p:nvCxnSpPr>
          <p:spPr>
            <a:xfrm flipH="1" flipV="1">
              <a:off x="2819400" y="5791200"/>
              <a:ext cx="631918" cy="47951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18" idx="4"/>
              <a:endCxn id="15" idx="0"/>
            </p:cNvCxnSpPr>
            <p:nvPr/>
          </p:nvCxnSpPr>
          <p:spPr>
            <a:xfrm flipH="1">
              <a:off x="990600" y="5715000"/>
              <a:ext cx="152400" cy="762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1905000" y="60960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819400" y="67056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914400" y="64770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429000" y="62484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667000" y="57150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066800" y="55626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267200" y="5867400"/>
            <a:ext cx="1676400" cy="814251"/>
            <a:chOff x="4495800" y="5715000"/>
            <a:chExt cx="2667000" cy="1295400"/>
          </a:xfrm>
        </p:grpSpPr>
        <p:cxnSp>
          <p:nvCxnSpPr>
            <p:cNvPr id="19" name="Straight Connector 18"/>
            <p:cNvCxnSpPr>
              <a:stCxn id="27" idx="6"/>
              <a:endCxn id="25" idx="3"/>
            </p:cNvCxnSpPr>
            <p:nvPr/>
          </p:nvCxnSpPr>
          <p:spPr>
            <a:xfrm flipV="1">
              <a:off x="4648200" y="6378482"/>
              <a:ext cx="860518" cy="32711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5"/>
              <a:endCxn id="25" idx="2"/>
            </p:cNvCxnSpPr>
            <p:nvPr/>
          </p:nvCxnSpPr>
          <p:spPr>
            <a:xfrm>
              <a:off x="4778282" y="5845082"/>
              <a:ext cx="708118" cy="47951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7" idx="5"/>
              <a:endCxn id="26" idx="2"/>
            </p:cNvCxnSpPr>
            <p:nvPr/>
          </p:nvCxnSpPr>
          <p:spPr>
            <a:xfrm>
              <a:off x="4625882" y="6759482"/>
              <a:ext cx="1774918" cy="17471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26" idx="6"/>
              <a:endCxn id="28" idx="3"/>
            </p:cNvCxnSpPr>
            <p:nvPr/>
          </p:nvCxnSpPr>
          <p:spPr>
            <a:xfrm flipV="1">
              <a:off x="6553200" y="6530882"/>
              <a:ext cx="479518" cy="40331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8" idx="1"/>
              <a:endCxn id="29" idx="6"/>
            </p:cNvCxnSpPr>
            <p:nvPr/>
          </p:nvCxnSpPr>
          <p:spPr>
            <a:xfrm flipH="1" flipV="1">
              <a:off x="6400800" y="5943600"/>
              <a:ext cx="631918" cy="47951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30" idx="6"/>
              <a:endCxn id="29" idx="1"/>
            </p:cNvCxnSpPr>
            <p:nvPr/>
          </p:nvCxnSpPr>
          <p:spPr>
            <a:xfrm>
              <a:off x="4800600" y="5791200"/>
              <a:ext cx="1470118" cy="9851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5486400" y="62484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400800" y="68580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495800" y="66294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7010400" y="64008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6248400" y="58674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648200" y="57150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934200" y="5867400"/>
            <a:ext cx="1725706" cy="838200"/>
            <a:chOff x="3505200" y="5791200"/>
            <a:chExt cx="2667000" cy="1295400"/>
          </a:xfrm>
        </p:grpSpPr>
        <p:cxnSp>
          <p:nvCxnSpPr>
            <p:cNvPr id="33" name="Straight Connector 32"/>
            <p:cNvCxnSpPr>
              <a:stCxn id="38" idx="4"/>
              <a:endCxn id="39" idx="2"/>
            </p:cNvCxnSpPr>
            <p:nvPr/>
          </p:nvCxnSpPr>
          <p:spPr>
            <a:xfrm>
              <a:off x="4572000" y="6477000"/>
              <a:ext cx="838200" cy="533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38" idx="6"/>
              <a:endCxn id="42" idx="2"/>
            </p:cNvCxnSpPr>
            <p:nvPr/>
          </p:nvCxnSpPr>
          <p:spPr>
            <a:xfrm flipV="1">
              <a:off x="4648200" y="6019800"/>
              <a:ext cx="609600" cy="381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43" idx="4"/>
              <a:endCxn id="40" idx="0"/>
            </p:cNvCxnSpPr>
            <p:nvPr/>
          </p:nvCxnSpPr>
          <p:spPr>
            <a:xfrm flipH="1">
              <a:off x="3581400" y="5943600"/>
              <a:ext cx="152400" cy="762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4495800" y="63246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410200" y="69342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505200" y="67056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019800" y="64770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257800" y="59436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3657600" y="5791200"/>
              <a:ext cx="152400" cy="1524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3625321" y="6843923"/>
              <a:ext cx="1774918" cy="17471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43" idx="6"/>
              <a:endCxn id="42" idx="1"/>
            </p:cNvCxnSpPr>
            <p:nvPr/>
          </p:nvCxnSpPr>
          <p:spPr>
            <a:xfrm>
              <a:off x="3810000" y="5867400"/>
              <a:ext cx="1470118" cy="9851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3276600" y="5943600"/>
            <a:ext cx="593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⊕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172200" y="6096000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oo2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ustom 6">
      <a:majorFont>
        <a:latin typeface="Sketch Rockwell"/>
        <a:ea typeface=""/>
        <a:cs typeface=""/>
      </a:majorFont>
      <a:minorFont>
        <a:latin typeface="Segoe Print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5025</TotalTime>
  <Words>1338</Words>
  <Application>Microsoft Office PowerPoint</Application>
  <PresentationFormat>On-screen Show (4:3)</PresentationFormat>
  <Paragraphs>260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Sketch Rockwell</vt:lpstr>
      <vt:lpstr>Segoe Print</vt:lpstr>
      <vt:lpstr>Lucida Calligraphy</vt:lpstr>
      <vt:lpstr>foo2</vt:lpstr>
      <vt:lpstr>Randomized Algorithms for Cuts and Colouring</vt:lpstr>
      <vt:lpstr>What Can Randomness Do?</vt:lpstr>
      <vt:lpstr>Distributed Computation</vt:lpstr>
      <vt:lpstr>Distributed Computation</vt:lpstr>
      <vt:lpstr>Distributed Computation</vt:lpstr>
      <vt:lpstr>Known Time Complexities</vt:lpstr>
      <vt:lpstr>Known Time Complexities</vt:lpstr>
      <vt:lpstr>Main Result</vt:lpstr>
      <vt:lpstr>Main Tool: Cycle Space</vt:lpstr>
      <vt:lpstr>Random Sampling</vt:lpstr>
      <vt:lpstr>Cuts and Cycles</vt:lpstr>
      <vt:lpstr>Finding 2-Edge Cuts?</vt:lpstr>
      <vt:lpstr>Algorithm for 2-Edge Cuts</vt:lpstr>
      <vt:lpstr>Questions</vt:lpstr>
      <vt:lpstr>Festival Scheduling</vt:lpstr>
      <vt:lpstr>The Basic Question</vt:lpstr>
      <vt:lpstr>cd: Cover-Decomposition Number</vt:lpstr>
      <vt:lpstr>Cover-Decomposition in Graphs</vt:lpstr>
      <vt:lpstr>Cover-Decomposition in Geometry</vt:lpstr>
      <vt:lpstr>Cover-Decomposition in Geometry</vt:lpstr>
      <vt:lpstr>Our Results</vt:lpstr>
      <vt:lpstr>Lovasz Local Lemma:</vt:lpstr>
      <vt:lpstr>Edge size ≤ R</vt:lpstr>
      <vt:lpstr>Splitting the Hypergraph</vt:lpstr>
      <vt:lpstr>Iterated Pairwise Splitting</vt:lpstr>
      <vt:lpstr>Beck-Fiala Algorithm</vt:lpstr>
      <vt:lpstr>Remarks</vt:lpstr>
      <vt:lpstr>Sparse Hypergraphs [Alon-Berke-Buchin2-Csorba-Shannigrahi-Speckmann-Zumstein]</vt:lpstr>
      <vt:lpstr>Cover Scheduling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Colouring Hypergraphs Polychromatically</dc:title>
  <dc:creator>daveagp</dc:creator>
  <cp:lastModifiedBy>daveagp</cp:lastModifiedBy>
  <cp:revision>64</cp:revision>
  <dcterms:created xsi:type="dcterms:W3CDTF">2010-11-09T15:31:17Z</dcterms:created>
  <dcterms:modified xsi:type="dcterms:W3CDTF">2011-10-31T18:59:20Z</dcterms:modified>
</cp:coreProperties>
</file>