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</p:sldMasterIdLst>
  <p:notesMasterIdLst>
    <p:notesMasterId r:id="rId26"/>
  </p:notesMasterIdLst>
  <p:sldIdLst>
    <p:sldId id="256" r:id="rId2"/>
    <p:sldId id="306" r:id="rId3"/>
    <p:sldId id="302" r:id="rId4"/>
    <p:sldId id="304" r:id="rId5"/>
    <p:sldId id="303" r:id="rId6"/>
    <p:sldId id="289" r:id="rId7"/>
    <p:sldId id="305" r:id="rId8"/>
    <p:sldId id="295" r:id="rId9"/>
    <p:sldId id="314" r:id="rId10"/>
    <p:sldId id="297" r:id="rId11"/>
    <p:sldId id="307" r:id="rId12"/>
    <p:sldId id="287" r:id="rId13"/>
    <p:sldId id="271" r:id="rId14"/>
    <p:sldId id="308" r:id="rId15"/>
    <p:sldId id="265" r:id="rId16"/>
    <p:sldId id="309" r:id="rId17"/>
    <p:sldId id="274" r:id="rId18"/>
    <p:sldId id="312" r:id="rId19"/>
    <p:sldId id="310" r:id="rId20"/>
    <p:sldId id="300" r:id="rId21"/>
    <p:sldId id="313" r:id="rId22"/>
    <p:sldId id="301" r:id="rId23"/>
    <p:sldId id="311" r:id="rId24"/>
    <p:sldId id="290" r:id="rId25"/>
  </p:sldIdLst>
  <p:sldSz cx="9144000" cy="6858000" type="screen4x3"/>
  <p:notesSz cx="7315200" cy="9601200"/>
  <p:embeddedFontLst>
    <p:embeddedFont>
      <p:font typeface="Sketch Rockwell" pitchFamily="2" charset="0"/>
      <p:bold r:id="rId27"/>
    </p:embeddedFont>
    <p:embeddedFont>
      <p:font typeface="Segoe Print" pitchFamily="2" charset="0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66FF"/>
    <a:srgbClr val="66FF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595" autoAdjust="0"/>
  </p:normalViewPr>
  <p:slideViewPr>
    <p:cSldViewPr>
      <p:cViewPr>
        <p:scale>
          <a:sx n="80" d="100"/>
          <a:sy n="80" d="100"/>
        </p:scale>
        <p:origin x="-80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1081D-5471-4B16-AE39-CD6FED492379}" type="datetimeFigureOut">
              <a:rPr lang="en-US" smtClean="0"/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7A24D-28C4-4931-8D61-B19E0FA72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2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7A24D-28C4-4931-8D61-B19E0FA723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9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BD2E-BBD8-4439-8E6B-A5414C7BDB0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Hypergraph</a:t>
            </a:r>
            <a:r>
              <a:rPr lang="en-US" dirty="0" smtClean="0"/>
              <a:t> Cover-Decomposition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5D6A-34BE-4B99-BA23-951B82E49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ZF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BD2E-BBD8-4439-8E6B-A5414C7BDB0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5D6A-34BE-4B99-BA23-951B82E49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BD2E-BBD8-4439-8E6B-A5414C7BDB0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5D6A-34BE-4B99-BA23-951B82E49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Point</a:t>
            </a:r>
          </a:p>
          <a:p>
            <a:pPr lvl="2"/>
            <a:r>
              <a:rPr lang="en-US" dirty="0" smtClean="0"/>
              <a:t>Point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BD2E-BBD8-4439-8E6B-A5414C7BDB0F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5D6A-34BE-4B99-BA23-951B82E496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0" r:id="rId3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457200" algn="l" defTabSz="914400" rtl="0" eaLnBrk="1" latinLnBrk="0" hangingPunct="1">
        <a:spcBef>
          <a:spcPts val="500"/>
        </a:spcBef>
        <a:buSzPct val="80000"/>
        <a:buFont typeface="Segoe Print" pitchFamily="2" charset="0"/>
        <a:buChar char="♫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365760" algn="l" defTabSz="914400" rtl="0" eaLnBrk="1" latinLnBrk="0" hangingPunct="1">
        <a:spcBef>
          <a:spcPts val="500"/>
        </a:spcBef>
        <a:buSzPct val="80000"/>
        <a:buFont typeface="Segoe Print" pitchFamily="2" charset="0"/>
        <a:buChar char="♪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Cover-Decomposition and </a:t>
            </a:r>
            <a:r>
              <a:rPr lang="en-US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Polychromatic</a:t>
            </a:r>
            <a:r>
              <a:rPr lang="en-US" dirty="0" smtClean="0"/>
              <a:t> Numbers</a:t>
            </a:r>
            <a:endParaRPr lang="en-US" dirty="0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chemeClr val="accent1">
                      <a:lumMod val="75000"/>
                    </a:schemeClr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0" scaled="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David Pritchard</a:t>
            </a:r>
            <a:br>
              <a:rPr lang="en-US" dirty="0" smtClean="0"/>
            </a:br>
            <a:r>
              <a:rPr lang="en-US" dirty="0" smtClean="0"/>
              <a:t>Princeton Computer Science Department</a:t>
            </a:r>
          </a:p>
          <a:p>
            <a:r>
              <a:rPr lang="en-US" dirty="0"/>
              <a:t>&amp;</a:t>
            </a:r>
          </a:p>
          <a:p>
            <a:r>
              <a:rPr lang="en-US" dirty="0" err="1" smtClean="0"/>
              <a:t>Béla</a:t>
            </a:r>
            <a:r>
              <a:rPr lang="en-US" dirty="0" smtClean="0"/>
              <a:t> </a:t>
            </a:r>
            <a:r>
              <a:rPr lang="en-US" dirty="0" err="1"/>
              <a:t>Bollobás</a:t>
            </a:r>
            <a:r>
              <a:rPr lang="en-US" dirty="0"/>
              <a:t>, Thomas </a:t>
            </a:r>
            <a:r>
              <a:rPr lang="en-US" dirty="0" err="1"/>
              <a:t>Rothvoß</a:t>
            </a:r>
            <a:r>
              <a:rPr lang="en-US" dirty="0"/>
              <a:t>, </a:t>
            </a:r>
            <a:r>
              <a:rPr lang="en-US" dirty="0" smtClean="0"/>
              <a:t>Alex </a:t>
            </a:r>
            <a:r>
              <a:rPr lang="en-US" dirty="0"/>
              <a:t>Scott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458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Hypergraphs</a:t>
            </a:r>
            <a:r>
              <a:rPr lang="en-US" dirty="0" smtClean="0"/>
              <a:t> with bounded edge size R</a:t>
            </a:r>
          </a:p>
          <a:p>
            <a:pPr lvl="1"/>
            <a:r>
              <a:rPr lang="en-US" dirty="0" err="1" smtClean="0"/>
              <a:t>cd</a:t>
            </a:r>
            <a:r>
              <a:rPr lang="en-US" dirty="0" smtClean="0"/>
              <a:t> ≳ </a:t>
            </a:r>
            <a:r>
              <a:rPr lang="el-GR" dirty="0" smtClean="0"/>
              <a:t>δ</a:t>
            </a:r>
            <a:r>
              <a:rPr lang="en-US" dirty="0" smtClean="0"/>
              <a:t>/log R</a:t>
            </a:r>
            <a:endParaRPr lang="en-US" dirty="0"/>
          </a:p>
          <a:p>
            <a:pPr marL="342900" lvl="2" indent="-342900">
              <a:spcBef>
                <a:spcPct val="20000"/>
              </a:spcBef>
              <a:buSzTx/>
              <a:buNone/>
            </a:pPr>
            <a:r>
              <a:rPr lang="en-US" dirty="0" smtClean="0"/>
              <a:t>Tight asymptotically if </a:t>
            </a:r>
            <a:r>
              <a:rPr lang="el-GR" dirty="0" smtClean="0"/>
              <a:t>δ</a:t>
            </a:r>
            <a:r>
              <a:rPr lang="en-US" dirty="0" smtClean="0"/>
              <a:t> = </a:t>
            </a:r>
            <a:r>
              <a:rPr lang="el-GR" dirty="0" smtClean="0"/>
              <a:t>ω</a:t>
            </a:r>
            <a:r>
              <a:rPr lang="en-US" dirty="0" smtClean="0"/>
              <a:t>(log R) and </a:t>
            </a:r>
            <a:r>
              <a:rPr lang="en-US" b="1" dirty="0" smtClean="0"/>
              <a:t>always</a:t>
            </a:r>
            <a:r>
              <a:rPr lang="en-US" dirty="0" smtClean="0"/>
              <a:t> O(1)-factor from optimal</a:t>
            </a:r>
          </a:p>
          <a:p>
            <a:pPr marL="342900" lvl="2" indent="-342900">
              <a:spcBef>
                <a:spcPct val="20000"/>
              </a:spcBef>
              <a:buSzTx/>
              <a:buNone/>
            </a:pPr>
            <a:endParaRPr lang="en-US" dirty="0" smtClean="0"/>
          </a:p>
          <a:p>
            <a:r>
              <a:rPr lang="en-US" dirty="0" err="1" smtClean="0"/>
              <a:t>Hypergraphs</a:t>
            </a:r>
            <a:r>
              <a:rPr lang="en-US" dirty="0" smtClean="0"/>
              <a:t> of paths in trees</a:t>
            </a:r>
            <a:endParaRPr lang="en-US" u="sng" dirty="0" smtClean="0"/>
          </a:p>
          <a:p>
            <a:pPr lvl="1"/>
            <a:r>
              <a:rPr lang="en-US" dirty="0" err="1" smtClean="0"/>
              <a:t>cd</a:t>
            </a:r>
            <a:r>
              <a:rPr lang="en-US" dirty="0" smtClean="0"/>
              <a:t> ≥ </a:t>
            </a:r>
            <a:r>
              <a:rPr lang="el-GR" dirty="0" smtClean="0"/>
              <a:t>δ</a:t>
            </a:r>
            <a:r>
              <a:rPr lang="en-US" dirty="0" smtClean="0"/>
              <a:t>/13</a:t>
            </a:r>
          </a:p>
          <a:p>
            <a:pPr marL="182880" lvl="1" indent="0">
              <a:buNone/>
            </a:pPr>
            <a:endParaRPr lang="en-US" dirty="0" smtClean="0"/>
          </a:p>
          <a:p>
            <a:pPr marL="182880" lvl="1" indent="0">
              <a:buNone/>
            </a:pPr>
            <a:r>
              <a:rPr lang="en-US" dirty="0" smtClean="0"/>
              <a:t>Techniques</a:t>
            </a:r>
            <a:r>
              <a:rPr lang="en-US" dirty="0"/>
              <a:t>: LLL, </a:t>
            </a:r>
            <a:r>
              <a:rPr lang="en-US" dirty="0" err="1" smtClean="0"/>
              <a:t>Chernoff</a:t>
            </a:r>
            <a:r>
              <a:rPr lang="en-US" dirty="0" smtClean="0"/>
              <a:t>, </a:t>
            </a:r>
            <a:r>
              <a:rPr lang="en-US" dirty="0"/>
              <a:t>LPs</a:t>
            </a:r>
          </a:p>
          <a:p>
            <a:pPr marL="182880" lvl="1" indent="0">
              <a:buNone/>
            </a:pPr>
            <a:endParaRPr lang="en-US" dirty="0" smtClean="0"/>
          </a:p>
          <a:p>
            <a:pPr lvl="1"/>
            <a:endParaRPr lang="en-US" sz="800" dirty="0" smtClean="0"/>
          </a:p>
          <a:p>
            <a:pPr lvl="1"/>
            <a:endParaRPr lang="en-US" sz="800" dirty="0" smtClean="0"/>
          </a:p>
          <a:p>
            <a:pPr lvl="1"/>
            <a:endParaRPr lang="en-US" sz="800" dirty="0" smtClean="0"/>
          </a:p>
          <a:p>
            <a:pPr lvl="1"/>
            <a:endParaRPr lang="en-US" sz="800" dirty="0" smtClean="0"/>
          </a:p>
          <a:p>
            <a:pPr lvl="1"/>
            <a:endParaRPr lang="en-US" sz="800" dirty="0" smtClean="0"/>
          </a:p>
        </p:txBody>
      </p:sp>
      <p:sp>
        <p:nvSpPr>
          <p:cNvPr id="5" name="Oval 4"/>
          <p:cNvSpPr/>
          <p:nvPr/>
        </p:nvSpPr>
        <p:spPr>
          <a:xfrm>
            <a:off x="7474058" y="4884955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54858" y="5494555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3"/>
            <a:endCxn id="7" idx="7"/>
          </p:cNvCxnSpPr>
          <p:nvPr/>
        </p:nvCxnSpPr>
        <p:spPr>
          <a:xfrm rot="5400000">
            <a:off x="6689740" y="4710237"/>
            <a:ext cx="501836" cy="11114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26458" y="5342155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54858" y="5037355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54658" y="4808755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49858" y="5113555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64258" y="5418355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540858" y="5037355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1" idx="3"/>
            <a:endCxn id="14" idx="7"/>
          </p:cNvCxnSpPr>
          <p:nvPr/>
        </p:nvCxnSpPr>
        <p:spPr>
          <a:xfrm rot="5400000">
            <a:off x="5699140" y="4862637"/>
            <a:ext cx="273236" cy="8828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6"/>
            <a:endCxn id="11" idx="2"/>
          </p:cNvCxnSpPr>
          <p:nvPr/>
        </p:nvCxnSpPr>
        <p:spPr>
          <a:xfrm>
            <a:off x="4807058" y="4884955"/>
            <a:ext cx="1447800" cy="228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2"/>
            <a:endCxn id="13" idx="6"/>
          </p:cNvCxnSpPr>
          <p:nvPr/>
        </p:nvCxnSpPr>
        <p:spPr>
          <a:xfrm rot="10800000" flipV="1">
            <a:off x="4502258" y="5113555"/>
            <a:ext cx="1752600" cy="76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2"/>
            <a:endCxn id="11" idx="6"/>
          </p:cNvCxnSpPr>
          <p:nvPr/>
        </p:nvCxnSpPr>
        <p:spPr>
          <a:xfrm rot="10800000" flipV="1">
            <a:off x="6407258" y="4961155"/>
            <a:ext cx="1066800" cy="152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3"/>
            <a:endCxn id="10" idx="7"/>
          </p:cNvCxnSpPr>
          <p:nvPr/>
        </p:nvCxnSpPr>
        <p:spPr>
          <a:xfrm rot="5400000">
            <a:off x="8061340" y="4862637"/>
            <a:ext cx="197036" cy="8066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1"/>
            <a:endCxn id="5" idx="6"/>
          </p:cNvCxnSpPr>
          <p:nvPr/>
        </p:nvCxnSpPr>
        <p:spPr>
          <a:xfrm rot="16200000" flipV="1">
            <a:off x="8045558" y="4542055"/>
            <a:ext cx="98518" cy="9367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 rot="21347580">
            <a:off x="4273658" y="4936916"/>
            <a:ext cx="3505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120746" y="4772179"/>
            <a:ext cx="2718816" cy="975360"/>
          </a:xfrm>
          <a:custGeom>
            <a:avLst/>
            <a:gdLst>
              <a:gd name="connsiteX0" fmla="*/ 0 w 2718816"/>
              <a:gd name="connsiteY0" fmla="*/ 719328 h 975360"/>
              <a:gd name="connsiteX1" fmla="*/ 1438656 w 2718816"/>
              <a:gd name="connsiteY1" fmla="*/ 0 h 975360"/>
              <a:gd name="connsiteX2" fmla="*/ 2718816 w 2718816"/>
              <a:gd name="connsiteY2" fmla="*/ 170688 h 975360"/>
              <a:gd name="connsiteX3" fmla="*/ 2718816 w 2718816"/>
              <a:gd name="connsiteY3" fmla="*/ 475488 h 975360"/>
              <a:gd name="connsiteX4" fmla="*/ 1450848 w 2718816"/>
              <a:gd name="connsiteY4" fmla="*/ 841248 h 975360"/>
              <a:gd name="connsiteX5" fmla="*/ 1402080 w 2718816"/>
              <a:gd name="connsiteY5" fmla="*/ 573024 h 975360"/>
              <a:gd name="connsiteX6" fmla="*/ 1901952 w 2718816"/>
              <a:gd name="connsiteY6" fmla="*/ 377952 h 975360"/>
              <a:gd name="connsiteX7" fmla="*/ 1402080 w 2718816"/>
              <a:gd name="connsiteY7" fmla="*/ 402336 h 975360"/>
              <a:gd name="connsiteX8" fmla="*/ 158496 w 2718816"/>
              <a:gd name="connsiteY8" fmla="*/ 975360 h 975360"/>
              <a:gd name="connsiteX9" fmla="*/ 0 w 2718816"/>
              <a:gd name="connsiteY9" fmla="*/ 719328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8816" h="975360">
                <a:moveTo>
                  <a:pt x="0" y="719328"/>
                </a:moveTo>
                <a:lnTo>
                  <a:pt x="1438656" y="0"/>
                </a:lnTo>
                <a:lnTo>
                  <a:pt x="2718816" y="170688"/>
                </a:lnTo>
                <a:lnTo>
                  <a:pt x="2718816" y="475488"/>
                </a:lnTo>
                <a:lnTo>
                  <a:pt x="1450848" y="841248"/>
                </a:lnTo>
                <a:lnTo>
                  <a:pt x="1402080" y="573024"/>
                </a:lnTo>
                <a:lnTo>
                  <a:pt x="1901952" y="377952"/>
                </a:lnTo>
                <a:lnTo>
                  <a:pt x="1402080" y="402336"/>
                </a:lnTo>
                <a:lnTo>
                  <a:pt x="158496" y="975360"/>
                </a:lnTo>
                <a:lnTo>
                  <a:pt x="0" y="719328"/>
                </a:ln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267562" y="4650259"/>
            <a:ext cx="2438400" cy="1072896"/>
          </a:xfrm>
          <a:custGeom>
            <a:avLst/>
            <a:gdLst>
              <a:gd name="connsiteX0" fmla="*/ 694944 w 2438400"/>
              <a:gd name="connsiteY0" fmla="*/ 902208 h 1072896"/>
              <a:gd name="connsiteX1" fmla="*/ 1353312 w 2438400"/>
              <a:gd name="connsiteY1" fmla="*/ 560832 h 1072896"/>
              <a:gd name="connsiteX2" fmla="*/ 0 w 2438400"/>
              <a:gd name="connsiteY2" fmla="*/ 316992 h 1072896"/>
              <a:gd name="connsiteX3" fmla="*/ 365760 w 2438400"/>
              <a:gd name="connsiteY3" fmla="*/ 0 h 1072896"/>
              <a:gd name="connsiteX4" fmla="*/ 2438400 w 2438400"/>
              <a:gd name="connsiteY4" fmla="*/ 377952 h 1072896"/>
              <a:gd name="connsiteX5" fmla="*/ 2133600 w 2438400"/>
              <a:gd name="connsiteY5" fmla="*/ 646176 h 1072896"/>
              <a:gd name="connsiteX6" fmla="*/ 877824 w 2438400"/>
              <a:gd name="connsiteY6" fmla="*/ 1072896 h 1072896"/>
              <a:gd name="connsiteX7" fmla="*/ 694944 w 2438400"/>
              <a:gd name="connsiteY7" fmla="*/ 902208 h 10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400" h="1072896">
                <a:moveTo>
                  <a:pt x="694944" y="902208"/>
                </a:moveTo>
                <a:lnTo>
                  <a:pt x="1353312" y="560832"/>
                </a:lnTo>
                <a:lnTo>
                  <a:pt x="0" y="316992"/>
                </a:lnTo>
                <a:lnTo>
                  <a:pt x="365760" y="0"/>
                </a:lnTo>
                <a:lnTo>
                  <a:pt x="2438400" y="377952"/>
                </a:lnTo>
                <a:lnTo>
                  <a:pt x="2133600" y="646176"/>
                </a:lnTo>
                <a:lnTo>
                  <a:pt x="877824" y="1072896"/>
                </a:lnTo>
                <a:lnTo>
                  <a:pt x="694944" y="902208"/>
                </a:ln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Dual Question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buNone/>
            </a:pPr>
            <a:r>
              <a:rPr lang="en-US" dirty="0" err="1" smtClean="0"/>
              <a:t>Hypergraph</a:t>
            </a:r>
            <a:r>
              <a:rPr lang="en-US" dirty="0" smtClean="0"/>
              <a:t> duality: </a:t>
            </a:r>
            <a:r>
              <a:rPr lang="en-US" dirty="0"/>
              <a:t>vertices </a:t>
            </a:r>
            <a:r>
              <a:rPr lang="en-US" dirty="0" smtClean="0"/>
              <a:t>⇔ edges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A </a:t>
            </a:r>
            <a:r>
              <a:rPr lang="en-US" u="sng" dirty="0" smtClean="0"/>
              <a:t>polychromatic </a:t>
            </a:r>
            <a:r>
              <a:rPr lang="en-US" u="sng" dirty="0" err="1" smtClean="0"/>
              <a:t>colouring</a:t>
            </a:r>
            <a:r>
              <a:rPr lang="en-US" dirty="0" smtClean="0"/>
              <a:t> is a partition</a:t>
            </a:r>
          </a:p>
          <a:p>
            <a:pPr lvl="1" algn="ctr">
              <a:buNone/>
            </a:pPr>
            <a:r>
              <a:rPr lang="en-US" dirty="0" smtClean="0"/>
              <a:t>V = V</a:t>
            </a:r>
            <a:r>
              <a:rPr lang="en-US" baseline="-25000" dirty="0" smtClean="0"/>
              <a:t>1</a:t>
            </a:r>
            <a:r>
              <a:rPr lang="en-US" dirty="0" smtClean="0"/>
              <a:t> ⨄ V</a:t>
            </a:r>
            <a:r>
              <a:rPr lang="en-US" baseline="-25000" dirty="0" smtClean="0"/>
              <a:t>2</a:t>
            </a:r>
            <a:r>
              <a:rPr lang="en-US" dirty="0" smtClean="0"/>
              <a:t> ⨄ … ⨄ </a:t>
            </a:r>
            <a:r>
              <a:rPr lang="en-US" dirty="0" err="1"/>
              <a:t>V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lvl="1">
              <a:buNone/>
            </a:pPr>
            <a:r>
              <a:rPr lang="en-US" dirty="0" err="1" smtClean="0"/>
              <a:t>s.t</a:t>
            </a:r>
            <a:r>
              <a:rPr lang="en-US" dirty="0" smtClean="0"/>
              <a:t>. each edge contains all </a:t>
            </a:r>
            <a:r>
              <a:rPr lang="en-US" dirty="0" err="1" smtClean="0"/>
              <a:t>colours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               p(H) = cd(H*)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p(H</a:t>
            </a:r>
            <a:r>
              <a:rPr lang="en-US" dirty="0" smtClean="0"/>
              <a:t>) ≥ 2 ⇔ H has “Property B”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6089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/>
              <a:t>Lovasz</a:t>
            </a:r>
            <a:r>
              <a:rPr lang="en-US" dirty="0" smtClean="0"/>
              <a:t> Local Lemma: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382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3500" dirty="0" smtClean="0"/>
              <a:t>There are any number of “bad”</a:t>
            </a:r>
            <a:br>
              <a:rPr lang="en-US" sz="3500" dirty="0" smtClean="0"/>
            </a:br>
            <a:r>
              <a:rPr lang="en-US" sz="3500" dirty="0" smtClean="0"/>
              <a:t>events, but each is independent</a:t>
            </a:r>
            <a:br>
              <a:rPr lang="en-US" sz="3500" dirty="0" smtClean="0"/>
            </a:br>
            <a:r>
              <a:rPr lang="en-US" sz="3500" dirty="0" smtClean="0"/>
              <a:t>of all but D others.</a:t>
            </a:r>
          </a:p>
          <a:p>
            <a:pPr lvl="1"/>
            <a:endParaRPr lang="en-US" sz="3500" dirty="0" smtClean="0"/>
          </a:p>
          <a:p>
            <a:pPr lvl="1"/>
            <a:r>
              <a:rPr lang="en-US" sz="3500" dirty="0" smtClean="0"/>
              <a:t>LLL: If each bad event has individual probability at most </a:t>
            </a:r>
            <a:r>
              <a:rPr lang="en-US" sz="3500" b="1" dirty="0" smtClean="0"/>
              <a:t>1/</a:t>
            </a:r>
            <a:r>
              <a:rPr lang="en-US" sz="3500" b="1" dirty="0" err="1" smtClean="0"/>
              <a:t>eD</a:t>
            </a:r>
            <a:r>
              <a:rPr lang="en-US" sz="3500" dirty="0" smtClean="0"/>
              <a:t>, then</a:t>
            </a:r>
          </a:p>
          <a:p>
            <a:pPr lvl="1" algn="ctr">
              <a:buNone/>
            </a:pPr>
            <a:r>
              <a:rPr lang="en-US" sz="3500" dirty="0" smtClean="0"/>
              <a:t>Pr[no “bad” events happen] &gt; 0.</a:t>
            </a:r>
          </a:p>
          <a:p>
            <a:pPr lvl="1"/>
            <a:endParaRPr lang="en-US" sz="3500" dirty="0" smtClean="0"/>
          </a:p>
          <a:p>
            <a:r>
              <a:rPr lang="en-US" sz="3500" dirty="0" smtClean="0"/>
              <a:t>Natural to try in our setting: randomly k-</a:t>
            </a:r>
            <a:r>
              <a:rPr lang="en-US" sz="3500" dirty="0" err="1" smtClean="0"/>
              <a:t>colour</a:t>
            </a:r>
            <a:r>
              <a:rPr lang="en-US" sz="3500" dirty="0" smtClean="0"/>
              <a:t> the edges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04800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/</a:t>
            </a:r>
          </a:p>
        </p:txBody>
      </p:sp>
      <p:pic>
        <p:nvPicPr>
          <p:cNvPr id="14338" name="Picture 2" descr="http://www.cs.elte.hu/~lovasz/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714" y="1219200"/>
            <a:ext cx="1382486" cy="19354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size ≤ R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Pick some k, randomly k-</a:t>
            </a:r>
            <a:r>
              <a:rPr lang="en-US" dirty="0" err="1" smtClean="0"/>
              <a:t>colour</a:t>
            </a:r>
            <a:r>
              <a:rPr lang="en-US" dirty="0" smtClean="0"/>
              <a:t> edges.</a:t>
            </a:r>
          </a:p>
          <a:p>
            <a:pPr lvl="1"/>
            <a:r>
              <a:rPr lang="en-US" dirty="0" smtClean="0"/>
              <a:t>bad event: “vertex v misses </a:t>
            </a:r>
            <a:r>
              <a:rPr lang="en-US" dirty="0" err="1" smtClean="0">
                <a:solidFill>
                  <a:srgbClr val="00B050"/>
                </a:solidFill>
              </a:rPr>
              <a:t>colour</a:t>
            </a:r>
            <a:r>
              <a:rPr lang="en-US" dirty="0" smtClean="0">
                <a:solidFill>
                  <a:srgbClr val="00B050"/>
                </a:solidFill>
              </a:rPr>
              <a:t> c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Dependence degree ≤ (max degree)×</a:t>
            </a:r>
            <a:r>
              <a:rPr lang="en-US" dirty="0" err="1" smtClean="0"/>
              <a:t>R×k</a:t>
            </a:r>
            <a:endParaRPr lang="en-US" dirty="0" smtClean="0"/>
          </a:p>
          <a:p>
            <a:pPr lvl="1"/>
            <a:r>
              <a:rPr lang="en-US" dirty="0" smtClean="0"/>
              <a:t>set all degrees to </a:t>
            </a:r>
            <a:r>
              <a:rPr lang="el-GR" dirty="0" smtClean="0"/>
              <a:t>δ</a:t>
            </a:r>
            <a:r>
              <a:rPr lang="en-US" dirty="0" smtClean="0"/>
              <a:t> by “shrinking”</a:t>
            </a:r>
          </a:p>
          <a:p>
            <a:endParaRPr lang="en-US" sz="1200" dirty="0" smtClean="0"/>
          </a:p>
          <a:p>
            <a:r>
              <a:rPr lang="en-US" dirty="0" smtClean="0"/>
              <a:t>Analyze: Pr[v misses </a:t>
            </a:r>
            <a:r>
              <a:rPr lang="en-US" dirty="0" smtClean="0">
                <a:solidFill>
                  <a:srgbClr val="00B050"/>
                </a:solidFill>
              </a:rPr>
              <a:t>c</a:t>
            </a:r>
            <a:r>
              <a:rPr lang="en-US" dirty="0" smtClean="0"/>
              <a:t>] ≤ (1-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k</a:t>
            </a:r>
            <a:r>
              <a:rPr lang="en-US" dirty="0" smtClean="0"/>
              <a:t>)</a:t>
            </a:r>
            <a:r>
              <a:rPr lang="el-GR" baseline="30000" dirty="0" smtClean="0"/>
              <a:t>δ</a:t>
            </a:r>
            <a:r>
              <a:rPr lang="en-US" baseline="30000" dirty="0" smtClean="0"/>
              <a:t> </a:t>
            </a:r>
            <a:r>
              <a:rPr lang="en-US" dirty="0" smtClean="0"/>
              <a:t>≤ e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δ</a:t>
            </a:r>
            <a:r>
              <a:rPr lang="en-US" baseline="30000" dirty="0" smtClean="0"/>
              <a:t>/k</a:t>
            </a:r>
          </a:p>
          <a:p>
            <a:pPr lvl="1"/>
            <a:r>
              <a:rPr lang="en-US" dirty="0" smtClean="0"/>
              <a:t>Need      </a:t>
            </a:r>
            <a:r>
              <a:rPr lang="el-GR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δ</a:t>
            </a:r>
            <a:r>
              <a:rPr lang="en-US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Rk</a:t>
            </a:r>
            <a:r>
              <a:rPr lang="en-US" dirty="0" smtClean="0"/>
              <a:t>    × e</a:t>
            </a:r>
            <a:r>
              <a:rPr lang="en-US" baseline="30000" dirty="0" smtClean="0"/>
              <a:t>-</a:t>
            </a:r>
            <a:r>
              <a:rPr lang="el-GR" baseline="30000" dirty="0" smtClean="0"/>
              <a:t>δ</a:t>
            </a:r>
            <a:r>
              <a:rPr lang="en-US" baseline="30000" dirty="0" smtClean="0"/>
              <a:t>/k</a:t>
            </a:r>
            <a:r>
              <a:rPr lang="en-US" dirty="0" smtClean="0"/>
              <a:t> &lt; 1/e</a:t>
            </a:r>
          </a:p>
          <a:p>
            <a:r>
              <a:rPr lang="en-US" sz="1800" dirty="0" smtClean="0"/>
              <a:t>                   </a:t>
            </a:r>
            <a:r>
              <a:rPr lang="en-US" sz="1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dependency degree</a:t>
            </a:r>
            <a:endParaRPr lang="en-US" sz="1800" baseline="300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lvl="1"/>
            <a:r>
              <a:rPr lang="en-US" dirty="0" smtClean="0"/>
              <a:t>∴ </a:t>
            </a:r>
            <a:r>
              <a:rPr lang="en-US" dirty="0" err="1" smtClean="0"/>
              <a:t>cd</a:t>
            </a:r>
            <a:r>
              <a:rPr lang="en-US" dirty="0" smtClean="0"/>
              <a:t> ≥ </a:t>
            </a:r>
            <a:r>
              <a:rPr lang="el-GR" dirty="0" smtClean="0"/>
              <a:t>Ω</a:t>
            </a:r>
            <a:r>
              <a:rPr lang="en-US" dirty="0" smtClean="0"/>
              <a:t>(</a:t>
            </a:r>
            <a:r>
              <a:rPr lang="el-GR" dirty="0" smtClean="0"/>
              <a:t>δ</a:t>
            </a:r>
            <a:r>
              <a:rPr lang="en-US" dirty="0" smtClean="0"/>
              <a:t>/(log R + </a:t>
            </a:r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log </a:t>
            </a:r>
            <a:r>
              <a:rPr lang="el-GR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δ</a:t>
            </a:r>
            <a:r>
              <a:rPr lang="en-US" dirty="0" smtClean="0"/>
              <a:t>)) </a:t>
            </a:r>
          </a:p>
          <a:p>
            <a:pPr lvl="1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0" y="4038600"/>
            <a:ext cx="31242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4495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62200" y="5867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0" y="54102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62200" y="49530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0400" y="4495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7600" y="53340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76800" y="4038600"/>
            <a:ext cx="26670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86400" y="4495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48400" y="58674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10200" y="54102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48400" y="49530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86600" y="4495800"/>
            <a:ext cx="152400" cy="152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81400" y="4800600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4953000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91914" y="4953000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\{</a:t>
            </a:r>
            <a:r>
              <a:rPr lang="en-US" sz="3200" dirty="0" smtClean="0">
                <a:solidFill>
                  <a:srgbClr val="0000FF"/>
                </a:solidFill>
              </a:rPr>
              <a:t>v</a:t>
            </a:r>
            <a:r>
              <a:rPr lang="en-US" sz="3200" dirty="0" smtClean="0"/>
              <a:t>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1000" y="48768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→</a:t>
            </a:r>
          </a:p>
        </p:txBody>
      </p:sp>
      <p:sp>
        <p:nvSpPr>
          <p:cNvPr id="25" name="Oval 24"/>
          <p:cNvSpPr/>
          <p:nvPr/>
        </p:nvSpPr>
        <p:spPr>
          <a:xfrm>
            <a:off x="7696200" y="54864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the bound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Known examples exhibit dichotomy: either cd is linear in </a:t>
            </a:r>
            <a:r>
              <a:rPr lang="el-GR" dirty="0" smtClean="0"/>
              <a:t>δ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n-US" dirty="0" smtClean="0"/>
              <a:t>or the family is not at all cover-decomposable</a:t>
            </a:r>
          </a:p>
          <a:p>
            <a:pPr marL="182880" lvl="1" indent="0">
              <a:buNone/>
            </a:pPr>
            <a:r>
              <a:rPr lang="el-GR" dirty="0"/>
              <a:t>Ω</a:t>
            </a:r>
            <a:r>
              <a:rPr lang="en-US" dirty="0"/>
              <a:t>(</a:t>
            </a:r>
            <a:r>
              <a:rPr lang="el-GR" dirty="0"/>
              <a:t>δ</a:t>
            </a:r>
            <a:r>
              <a:rPr lang="en-US" dirty="0"/>
              <a:t>/(log R + log </a:t>
            </a:r>
            <a:r>
              <a:rPr lang="el-GR" dirty="0"/>
              <a:t>δ</a:t>
            </a:r>
            <a:r>
              <a:rPr lang="en-US" dirty="0"/>
              <a:t>)) is </a:t>
            </a:r>
            <a:r>
              <a:rPr lang="en-US" dirty="0" smtClean="0"/>
              <a:t>sub-linear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Pálvölgyi</a:t>
            </a:r>
            <a:r>
              <a:rPr lang="en-US" dirty="0" smtClean="0"/>
              <a:t> (2010): if family is closed under edge deletion &amp; duplication, does “decomposes into 2 covers for </a:t>
            </a:r>
            <a:br>
              <a:rPr lang="en-US" dirty="0" smtClean="0"/>
            </a:br>
            <a:r>
              <a:rPr lang="el-GR" dirty="0" smtClean="0"/>
              <a:t>δ</a:t>
            </a:r>
            <a:r>
              <a:rPr lang="en-US" dirty="0" smtClean="0"/>
              <a:t> ≥ k” imply “decomposes into 3 covers for </a:t>
            </a:r>
            <a:r>
              <a:rPr lang="el-GR" dirty="0" smtClean="0"/>
              <a:t>δ</a:t>
            </a:r>
            <a:r>
              <a:rPr lang="en-US" dirty="0" smtClean="0"/>
              <a:t> ≥ f(k</a:t>
            </a:r>
            <a:r>
              <a:rPr lang="en-US" dirty="0" smtClean="0"/>
              <a:t>)” for some f?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4608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the </a:t>
            </a:r>
            <a:r>
              <a:rPr lang="en-US" dirty="0" err="1" smtClean="0"/>
              <a:t>Hypergraph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458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Ω</a:t>
            </a:r>
            <a:r>
              <a:rPr lang="en-US" dirty="0" smtClean="0"/>
              <a:t>(</a:t>
            </a:r>
            <a:r>
              <a:rPr lang="el-GR" dirty="0" smtClean="0"/>
              <a:t>δ</a:t>
            </a:r>
            <a:r>
              <a:rPr lang="en-US" dirty="0" smtClean="0"/>
              <a:t>/log R</a:t>
            </a:r>
            <a:r>
              <a:rPr lang="el-GR" dirty="0" smtClean="0"/>
              <a:t>δ</a:t>
            </a:r>
            <a:r>
              <a:rPr lang="en-US" dirty="0" smtClean="0"/>
              <a:t>) is already </a:t>
            </a:r>
            <a:r>
              <a:rPr lang="el-GR" dirty="0" smtClean="0"/>
              <a:t>Ω</a:t>
            </a:r>
            <a:r>
              <a:rPr lang="en-US" dirty="0" smtClean="0"/>
              <a:t>(</a:t>
            </a:r>
            <a:r>
              <a:rPr lang="el-GR" dirty="0" smtClean="0"/>
              <a:t>δ</a:t>
            </a:r>
            <a:r>
              <a:rPr lang="en-US" dirty="0" smtClean="0"/>
              <a:t>/log R)</a:t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l-GR" dirty="0" smtClean="0"/>
              <a:t>δ</a:t>
            </a:r>
            <a:r>
              <a:rPr lang="en-US" dirty="0" smtClean="0"/>
              <a:t> ≤ poly(R)</a:t>
            </a:r>
          </a:p>
          <a:p>
            <a:pPr lvl="1"/>
            <a:r>
              <a:rPr lang="en-US" dirty="0" smtClean="0"/>
              <a:t>Idea: partition edges to H</a:t>
            </a:r>
            <a:r>
              <a:rPr lang="en-US" baseline="-25000" dirty="0" smtClean="0"/>
              <a:t>1</a:t>
            </a:r>
            <a:r>
              <a:rPr lang="en-US" dirty="0" smtClean="0"/>
              <a:t>,H</a:t>
            </a:r>
            <a:r>
              <a:rPr lang="en-US" baseline="-25000" dirty="0" smtClean="0"/>
              <a:t>2</a:t>
            </a:r>
            <a:r>
              <a:rPr lang="en-US" dirty="0" smtClean="0"/>
              <a:t>,…,H</a:t>
            </a:r>
            <a:r>
              <a:rPr lang="en-US" baseline="-25000" dirty="0" smtClean="0"/>
              <a:t>M</a:t>
            </a:r>
            <a:r>
              <a:rPr lang="en-US" dirty="0" smtClean="0"/>
              <a:t> with </a:t>
            </a:r>
            <a:r>
              <a:rPr lang="el-GR" dirty="0" smtClean="0"/>
              <a:t>δ</a:t>
            </a:r>
            <a:r>
              <a:rPr lang="en-US" dirty="0" smtClean="0"/>
              <a:t>(H</a:t>
            </a:r>
            <a:r>
              <a:rPr lang="en-US" baseline="-25000" dirty="0" smtClean="0"/>
              <a:t>i</a:t>
            </a:r>
            <a:r>
              <a:rPr lang="en-US" dirty="0" smtClean="0"/>
              <a:t>) ≤ poly(R), </a:t>
            </a:r>
            <a:r>
              <a:rPr lang="el-GR" dirty="0" smtClean="0"/>
              <a:t>δ</a:t>
            </a:r>
            <a:r>
              <a:rPr lang="en-US" dirty="0" smtClean="0"/>
              <a:t>(H</a:t>
            </a:r>
            <a:r>
              <a:rPr lang="en-US" baseline="-25000" dirty="0" smtClean="0"/>
              <a:t>i</a:t>
            </a:r>
            <a:r>
              <a:rPr lang="en-US" dirty="0" smtClean="0"/>
              <a:t>) ~ </a:t>
            </a:r>
            <a:r>
              <a:rPr lang="el-GR" dirty="0" smtClean="0"/>
              <a:t>δ</a:t>
            </a:r>
            <a:r>
              <a:rPr lang="en-US" dirty="0" smtClean="0"/>
              <a:t>(H)/M </a:t>
            </a:r>
            <a:endParaRPr lang="en-US" baseline="-25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3818023"/>
            <a:ext cx="11430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90600" y="3970423"/>
            <a:ext cx="1219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258060">
            <a:off x="885850" y="4735020"/>
            <a:ext cx="1692638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5400" y="3741823"/>
            <a:ext cx="1600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754437">
            <a:off x="1209990" y="4172089"/>
            <a:ext cx="1704577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543822">
            <a:off x="1505877" y="4689760"/>
            <a:ext cx="1143000" cy="6874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90600" y="3970423"/>
            <a:ext cx="1981200" cy="167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05200" y="3581400"/>
            <a:ext cx="990600" cy="457200"/>
            <a:chOff x="3352800" y="3505200"/>
            <a:chExt cx="2057400" cy="1219200"/>
          </a:xfrm>
        </p:grpSpPr>
        <p:sp>
          <p:nvSpPr>
            <p:cNvPr id="12" name="Oval 11"/>
            <p:cNvSpPr/>
            <p:nvPr/>
          </p:nvSpPr>
          <p:spPr>
            <a:xfrm>
              <a:off x="3352800" y="3581400"/>
              <a:ext cx="1143000" cy="1143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810000" y="3505200"/>
              <a:ext cx="1600200" cy="1143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81400" y="4267200"/>
            <a:ext cx="768032" cy="1105176"/>
            <a:chOff x="6049671" y="3967500"/>
            <a:chExt cx="1763027" cy="1704577"/>
          </a:xfrm>
        </p:grpSpPr>
        <p:sp>
          <p:nvSpPr>
            <p:cNvPr id="14" name="Oval 13"/>
            <p:cNvSpPr/>
            <p:nvPr/>
          </p:nvSpPr>
          <p:spPr>
            <a:xfrm rot="2258060">
              <a:off x="6049671" y="4811220"/>
              <a:ext cx="1692638" cy="685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2754437">
              <a:off x="6373811" y="4248289"/>
              <a:ext cx="1704577" cy="1143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9543822">
              <a:off x="6669698" y="4765960"/>
              <a:ext cx="1143000" cy="6874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67818" y="5486400"/>
            <a:ext cx="762000" cy="644769"/>
            <a:chOff x="3581400" y="4876800"/>
            <a:chExt cx="1981200" cy="1676400"/>
          </a:xfrm>
        </p:grpSpPr>
        <p:sp>
          <p:nvSpPr>
            <p:cNvPr id="13" name="Oval 12"/>
            <p:cNvSpPr/>
            <p:nvPr/>
          </p:nvSpPr>
          <p:spPr>
            <a:xfrm>
              <a:off x="3581400" y="4876800"/>
              <a:ext cx="1219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581400" y="4876800"/>
              <a:ext cx="1981200" cy="1676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971800" y="3962400"/>
            <a:ext cx="457200" cy="3048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48000" y="4648200"/>
            <a:ext cx="381000" cy="1524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19400" y="5410200"/>
            <a:ext cx="609600" cy="1524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72000" y="3733800"/>
            <a:ext cx="457200" cy="762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2000" y="3962400"/>
            <a:ext cx="533400" cy="1524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81600" y="3957935"/>
            <a:ext cx="4076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r>
              <a:rPr lang="el-GR" sz="2400" dirty="0" smtClean="0"/>
              <a:t>Ω</a:t>
            </a:r>
            <a:r>
              <a:rPr lang="en-US" sz="2400" dirty="0" smtClean="0"/>
              <a:t>(</a:t>
            </a:r>
            <a:r>
              <a:rPr lang="el-GR" sz="2400" dirty="0" smtClean="0"/>
              <a:t>δ</a:t>
            </a:r>
            <a:r>
              <a:rPr lang="en-US" sz="2400" dirty="0" smtClean="0"/>
              <a:t>(H)/M/log R) covers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57800" y="4643735"/>
            <a:ext cx="388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Ω</a:t>
            </a:r>
            <a:r>
              <a:rPr lang="en-US" sz="2400" dirty="0" smtClean="0"/>
              <a:t>(</a:t>
            </a:r>
            <a:r>
              <a:rPr lang="el-GR" sz="2400" dirty="0" smtClean="0"/>
              <a:t>δ</a:t>
            </a:r>
            <a:r>
              <a:rPr lang="en-US" sz="2400" dirty="0" smtClean="0"/>
              <a:t>(H)/M/log R) covers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68018" y="5517105"/>
            <a:ext cx="388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Ω</a:t>
            </a:r>
            <a:r>
              <a:rPr lang="en-US" sz="2400" dirty="0" smtClean="0"/>
              <a:t>(</a:t>
            </a:r>
            <a:r>
              <a:rPr lang="el-GR" sz="2400" dirty="0" smtClean="0"/>
              <a:t>δ</a:t>
            </a:r>
            <a:r>
              <a:rPr lang="en-US" sz="2400" dirty="0" smtClean="0"/>
              <a:t>(H)/M/log R) covers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572000" y="4648200"/>
            <a:ext cx="533400" cy="1524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648200" y="4876800"/>
            <a:ext cx="533400" cy="1524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572000" y="5521570"/>
            <a:ext cx="543618" cy="26963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72000" y="5867400"/>
            <a:ext cx="619818" cy="3517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800379">
            <a:off x="1036810" y="3692420"/>
            <a:ext cx="2132647" cy="2889562"/>
          </a:xfrm>
          <a:prstGeom prst="arc">
            <a:avLst>
              <a:gd name="adj1" fmla="val 16200000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514600" y="5715000"/>
            <a:ext cx="112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M=3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4800600" y="6172200"/>
            <a:ext cx="3962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676554" y="6243935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~</a:t>
            </a:r>
            <a:r>
              <a:rPr lang="el-GR" sz="2400" dirty="0" smtClean="0">
                <a:solidFill>
                  <a:srgbClr val="0000FF"/>
                </a:solidFill>
              </a:rPr>
              <a:t>δ</a:t>
            </a:r>
            <a:r>
              <a:rPr lang="en-US" sz="2400" dirty="0" smtClean="0">
                <a:solidFill>
                  <a:srgbClr val="0000FF"/>
                </a:solidFill>
              </a:rPr>
              <a:t>/log R covers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34000" y="3576935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Ω</a:t>
            </a:r>
            <a:r>
              <a:rPr lang="en-US" sz="2400" dirty="0" smtClean="0"/>
              <a:t>(</a:t>
            </a:r>
            <a:r>
              <a:rPr lang="el-GR" sz="2400" dirty="0" smtClean="0"/>
              <a:t>δ</a:t>
            </a:r>
            <a:r>
              <a:rPr lang="en-US" sz="2400" dirty="0" smtClean="0"/>
              <a:t>(H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)/log R) covers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/>
      <p:bldP spid="32" grpId="0"/>
      <p:bldP spid="33" grpId="0"/>
      <p:bldP spid="49" grpId="0" animBg="1"/>
      <p:bldP spid="50" grpId="0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Iterated </a:t>
            </a:r>
            <a:r>
              <a:rPr lang="en-US" dirty="0" err="1" smtClean="0"/>
              <a:t>Pairwise</a:t>
            </a:r>
            <a:r>
              <a:rPr lang="en-US" dirty="0" smtClean="0"/>
              <a:t> Splitting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686800" cy="3962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/>
            <a:r>
              <a:rPr lang="en-US" dirty="0" smtClean="0"/>
              <a:t>Split into pairs iteratively (M = 2</a:t>
            </a:r>
            <a:r>
              <a:rPr lang="en-US" baseline="30000" dirty="0" smtClean="0"/>
              <a:t>K</a:t>
            </a:r>
            <a:r>
              <a:rPr lang="en-US" dirty="0" smtClean="0"/>
              <a:t>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Each step: write H = H</a:t>
            </a:r>
            <a:r>
              <a:rPr lang="en-US" baseline="-25000" dirty="0" smtClean="0"/>
              <a:t>+</a:t>
            </a:r>
            <a:r>
              <a:rPr lang="en-US" dirty="0" smtClean="0"/>
              <a:t> ⨄ H</a:t>
            </a:r>
            <a:r>
              <a:rPr lang="en-US" baseline="-25000" dirty="0" smtClean="0"/>
              <a:t>-</a:t>
            </a:r>
            <a:r>
              <a:rPr lang="en-US" dirty="0" smtClean="0"/>
              <a:t> so that</a:t>
            </a:r>
          </a:p>
          <a:p>
            <a:pPr lvl="1">
              <a:buNone/>
            </a:pPr>
            <a:r>
              <a:rPr lang="en-US" dirty="0" smtClean="0"/>
              <a:t>       </a:t>
            </a:r>
            <a:r>
              <a:rPr lang="el-GR" dirty="0" smtClean="0"/>
              <a:t>δ</a:t>
            </a:r>
            <a:r>
              <a:rPr lang="en-US" dirty="0" smtClean="0"/>
              <a:t>(V, H</a:t>
            </a:r>
            <a:r>
              <a:rPr lang="en-US" baseline="-25000" dirty="0" smtClean="0"/>
              <a:t>+</a:t>
            </a:r>
            <a:r>
              <a:rPr lang="en-US" dirty="0" smtClean="0"/>
              <a:t>), </a:t>
            </a:r>
            <a:r>
              <a:rPr lang="el-GR" dirty="0"/>
              <a:t>δ</a:t>
            </a:r>
            <a:r>
              <a:rPr lang="en-US" dirty="0"/>
              <a:t>(V, </a:t>
            </a:r>
            <a:r>
              <a:rPr lang="en-US" dirty="0" smtClean="0"/>
              <a:t>H</a:t>
            </a:r>
            <a:r>
              <a:rPr lang="en-US" baseline="-25000" dirty="0"/>
              <a:t>-</a:t>
            </a:r>
            <a:r>
              <a:rPr lang="en-US" dirty="0" smtClean="0"/>
              <a:t>) ≥ </a:t>
            </a:r>
            <a:r>
              <a:rPr lang="el-GR" dirty="0"/>
              <a:t>δ</a:t>
            </a:r>
            <a:r>
              <a:rPr lang="en-US" dirty="0" smtClean="0"/>
              <a:t>(V, H)/2 - </a:t>
            </a:r>
            <a:r>
              <a:rPr lang="el-G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ε</a:t>
            </a:r>
            <a:endParaRPr lang="en-US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marL="182880" lvl="1" indent="0">
              <a:buNone/>
            </a:pPr>
            <a:r>
              <a:rPr lang="en-US" dirty="0" smtClean="0"/>
              <a:t>with waste</a:t>
            </a:r>
            <a:r>
              <a:rPr lang="el-G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ε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/>
              <a:t>minimized</a:t>
            </a:r>
          </a:p>
          <a:p>
            <a:pPr lvl="1"/>
            <a:endParaRPr lang="en-US" dirty="0" smtClean="0"/>
          </a:p>
          <a:p>
            <a:pPr marL="182880" lvl="1" indent="0">
              <a:buNone/>
            </a:pPr>
            <a:r>
              <a:rPr lang="en-US" dirty="0" smtClean="0"/>
              <a:t>Equivalent view: assign ±1 to edges, </a:t>
            </a:r>
            <a:r>
              <a:rPr lang="en-US" dirty="0" err="1" smtClean="0"/>
              <a:t>s.t.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|total weight on each vertex| ≤ 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l-GR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ε</a:t>
            </a:r>
            <a:endParaRPr lang="en-US" dirty="0" smtClean="0"/>
          </a:p>
          <a:p>
            <a:pPr lvl="1"/>
            <a:endParaRPr lang="en-US" sz="14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466728" y="5258788"/>
            <a:ext cx="152400" cy="478971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43600" y="5737759"/>
            <a:ext cx="2741456" cy="5847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discrepancy!</a:t>
            </a:r>
          </a:p>
        </p:txBody>
      </p:sp>
    </p:spTree>
    <p:extLst>
      <p:ext uri="{BB962C8B-B14F-4D97-AF65-F5344CB8AC3E}">
        <p14:creationId xmlns:p14="http://schemas.microsoft.com/office/powerpoint/2010/main" val="13700967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Iterated Pairwise Splitting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458200" cy="4953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365760" lvl="2" indent="0">
              <a:buNone/>
            </a:pPr>
            <a:r>
              <a:rPr lang="en-US" dirty="0" smtClean="0"/>
              <a:t>Best results obtained using</a:t>
            </a:r>
          </a:p>
          <a:p>
            <a:pPr marL="365760" lvl="2" indent="0">
              <a:buNone/>
            </a:pPr>
            <a:r>
              <a:rPr lang="en-US" dirty="0" smtClean="0"/>
              <a:t>       discrepancy ≤ 2√Rln(R</a:t>
            </a:r>
            <a:r>
              <a:rPr lang="el-GR" dirty="0" smtClean="0"/>
              <a:t>Δ</a:t>
            </a:r>
            <a:r>
              <a:rPr lang="en-US" dirty="0" smtClean="0"/>
              <a:t>)</a:t>
            </a:r>
          </a:p>
          <a:p>
            <a:pPr marL="365760" lvl="2" indent="0">
              <a:buNone/>
            </a:pPr>
            <a:r>
              <a:rPr lang="en-US" dirty="0" smtClean="0"/>
              <a:t>                   (</a:t>
            </a:r>
            <a:r>
              <a:rPr lang="en-US" dirty="0" err="1" smtClean="0"/>
              <a:t>Chernoff</a:t>
            </a:r>
            <a:r>
              <a:rPr lang="en-US" dirty="0" smtClean="0"/>
              <a:t> bound, LLL)</a:t>
            </a:r>
          </a:p>
          <a:p>
            <a:pPr marL="365760" lvl="2" indent="0">
              <a:buNone/>
            </a:pPr>
            <a:r>
              <a:rPr lang="en-US" dirty="0" smtClean="0"/>
              <a:t>yields main result 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cd ≳ </a:t>
            </a:r>
            <a:r>
              <a:rPr lang="el-GR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δ</a:t>
            </a:r>
            <a:r>
              <a:rPr lang="en-US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/log </a:t>
            </a: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</a:t>
            </a:r>
            <a:r>
              <a:rPr lang="en-US" dirty="0" smtClean="0"/>
              <a:t>.</a:t>
            </a:r>
            <a:endParaRPr lang="en-US" dirty="0"/>
          </a:p>
          <a:p>
            <a:pPr marL="365760" lvl="2" indent="0">
              <a:buNone/>
            </a:pPr>
            <a:endParaRPr lang="en-US" dirty="0" smtClean="0"/>
          </a:p>
          <a:p>
            <a:pPr marL="365760" lvl="2" indent="0">
              <a:buNone/>
            </a:pPr>
            <a:r>
              <a:rPr lang="en-US" dirty="0" smtClean="0"/>
              <a:t>But we profit also from the Beck-</a:t>
            </a:r>
            <a:r>
              <a:rPr lang="en-US" dirty="0" err="1" smtClean="0"/>
              <a:t>Fiala</a:t>
            </a:r>
            <a:r>
              <a:rPr lang="en-US" dirty="0" smtClean="0"/>
              <a:t> theorem,</a:t>
            </a:r>
          </a:p>
          <a:p>
            <a:pPr marL="36576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/>
              <a:t>discrepancy &lt;</a:t>
            </a:r>
            <a:r>
              <a:rPr lang="en-US" dirty="0" smtClean="0"/>
              <a:t> R</a:t>
            </a:r>
          </a:p>
          <a:p>
            <a:pPr marL="365760" lvl="2" indent="0">
              <a:buNone/>
            </a:pPr>
            <a:r>
              <a:rPr lang="en-US" dirty="0" smtClean="0"/>
              <a:t>since this approach extends to trees.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Beck-</a:t>
            </a:r>
            <a:r>
              <a:rPr lang="en-US" dirty="0" err="1" smtClean="0"/>
              <a:t>Fiala</a:t>
            </a:r>
            <a:r>
              <a:rPr lang="en-US" dirty="0" smtClean="0"/>
              <a:t> Theorem (‘81)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458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Given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hypergraph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with max edge size R, we can 2-partition the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hyperedge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set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s.t.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each vertex of initial degree d gets </a:t>
            </a:r>
            <a:r>
              <a:rPr 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degree ≥ d/2 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– R in each half.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LP formulation using indicator variables for each edge S: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S</a:t>
            </a:r>
            <a:r>
              <a:rPr lang="en-US" dirty="0" smtClean="0"/>
              <a:t> = 1 if S goes in first part,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</a:t>
            </a:r>
            <a:r>
              <a:rPr lang="en-US" dirty="0" smtClean="0"/>
              <a:t>= 1 otherwise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Fractional degrees </a:t>
            </a:r>
            <a:r>
              <a:rPr lang="el-GR" dirty="0"/>
              <a:t>Σ</a:t>
            </a:r>
            <a:r>
              <a:rPr lang="en-US" baseline="-25000" dirty="0"/>
              <a:t>S:v∈S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S</a:t>
            </a:r>
            <a:r>
              <a:rPr lang="en-US" dirty="0"/>
              <a:t>, </a:t>
            </a:r>
            <a:r>
              <a:rPr lang="el-GR" dirty="0"/>
              <a:t>Σ</a:t>
            </a:r>
            <a:r>
              <a:rPr lang="en-US" baseline="-25000" dirty="0"/>
              <a:t>S:v∈S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S</a:t>
            </a:r>
            <a:endParaRPr lang="en-US" baseline="-25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Can we round the all-½ vector?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28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551176"/>
            <a:ext cx="8001000" cy="213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Beck-</a:t>
            </a:r>
            <a:r>
              <a:rPr lang="en-US" dirty="0" err="1" smtClean="0"/>
              <a:t>Fiala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458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LP variables: ∀S: 0 ≤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S</a:t>
            </a:r>
            <a:r>
              <a:rPr lang="en-US" dirty="0" smtClean="0"/>
              <a:t> = 1 -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S</a:t>
            </a:r>
            <a:r>
              <a:rPr lang="en-US" dirty="0" smtClean="0"/>
              <a:t> ≤ 1</a:t>
            </a:r>
            <a:endParaRPr lang="en-US" baseline="-25000" dirty="0" smtClean="0"/>
          </a:p>
          <a:p>
            <a:pPr lvl="1" algn="ctr">
              <a:buNone/>
            </a:pPr>
            <a:r>
              <a:rPr lang="en-US" dirty="0" smtClean="0"/>
              <a:t>∀v: </a:t>
            </a:r>
            <a:r>
              <a:rPr lang="el-GR" dirty="0" smtClean="0"/>
              <a:t>Σ</a:t>
            </a:r>
            <a:r>
              <a:rPr lang="en-US" baseline="-25000" dirty="0" smtClean="0"/>
              <a:t>S:v∈S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S</a:t>
            </a:r>
            <a:r>
              <a:rPr lang="en-US" dirty="0" smtClean="0"/>
              <a:t> ≥ </a:t>
            </a:r>
            <a:r>
              <a:rPr lang="el-GR" dirty="0" smtClean="0"/>
              <a:t>δ</a:t>
            </a:r>
            <a:r>
              <a:rPr lang="en-US" dirty="0" smtClean="0"/>
              <a:t>/2, </a:t>
            </a:r>
            <a:r>
              <a:rPr lang="el-GR" dirty="0" smtClean="0"/>
              <a:t>Σ</a:t>
            </a:r>
            <a:r>
              <a:rPr lang="en-US" baseline="-25000" dirty="0" smtClean="0"/>
              <a:t>S:v∈S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S</a:t>
            </a:r>
            <a:r>
              <a:rPr lang="en-US" dirty="0" smtClean="0"/>
              <a:t> ≥ </a:t>
            </a:r>
            <a:r>
              <a:rPr lang="el-GR" dirty="0" smtClean="0"/>
              <a:t>δ</a:t>
            </a:r>
            <a:r>
              <a:rPr lang="en-US" dirty="0" smtClean="0"/>
              <a:t>/2</a:t>
            </a:r>
          </a:p>
          <a:p>
            <a:pPr marL="697230" lvl="1" indent="-514350">
              <a:buFont typeface="+mj-lt"/>
              <a:buAutoNum type="arabicPeriod"/>
            </a:pPr>
            <a:r>
              <a:rPr lang="en-US" dirty="0" smtClean="0"/>
              <a:t>find extreme point LP solution</a:t>
            </a:r>
          </a:p>
          <a:p>
            <a:pPr marL="697230" lvl="1" indent="-514350">
              <a:buFont typeface="+mj-lt"/>
              <a:buAutoNum type="arabicPeriod"/>
            </a:pPr>
            <a:r>
              <a:rPr lang="en-US" dirty="0" smtClean="0"/>
              <a:t>“fix” variables with values 0 or 1</a:t>
            </a:r>
          </a:p>
          <a:p>
            <a:pPr marL="697230" lvl="1" indent="-514350">
              <a:buFont typeface="+mj-lt"/>
              <a:buAutoNum type="arabicPeriod"/>
            </a:pPr>
            <a:r>
              <a:rPr lang="en-US" dirty="0" smtClean="0"/>
              <a:t>discard all constraints involving ≤ R non-fixed variables</a:t>
            </a:r>
          </a:p>
          <a:p>
            <a:pPr marL="697230" lvl="1" indent="-514350"/>
            <a:r>
              <a:rPr lang="en-US" dirty="0" smtClean="0"/>
              <a:t>Extreme point solution is defined by </a:t>
            </a:r>
            <a:r>
              <a:rPr lang="en-US" sz="2800" dirty="0" smtClean="0"/>
              <a:t>|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nonfixed</a:t>
            </a:r>
            <a:r>
              <a:rPr lang="en-US" sz="2800" dirty="0" smtClean="0"/>
              <a:t>| </a:t>
            </a:r>
            <a:r>
              <a:rPr lang="en-US" dirty="0"/>
              <a:t>constraints, each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≤ R </a:t>
            </a:r>
            <a:r>
              <a:rPr lang="en-US" dirty="0" smtClean="0"/>
              <a:t>constraints; averaging ⇒ terminates</a:t>
            </a:r>
            <a:endParaRPr lang="en-US" dirty="0"/>
          </a:p>
        </p:txBody>
      </p:sp>
      <p:sp>
        <p:nvSpPr>
          <p:cNvPr id="5" name="U-Turn Arrow 4"/>
          <p:cNvSpPr/>
          <p:nvPr/>
        </p:nvSpPr>
        <p:spPr>
          <a:xfrm rot="16200000">
            <a:off x="-457200" y="3252216"/>
            <a:ext cx="2057400" cy="838200"/>
          </a:xfrm>
          <a:prstGeom prst="utur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608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Cover-Decomposability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buNone/>
            </a:pPr>
            <a:r>
              <a:rPr lang="el-GR" dirty="0"/>
              <a:t>δ</a:t>
            </a:r>
            <a:r>
              <a:rPr lang="en-US" dirty="0" smtClean="0"/>
              <a:t>-fold cover: covers every point </a:t>
            </a:r>
            <a:r>
              <a:rPr lang="el-GR" dirty="0"/>
              <a:t>δ</a:t>
            </a:r>
            <a:r>
              <a:rPr lang="en-US" dirty="0" smtClean="0"/>
              <a:t> times</a:t>
            </a:r>
          </a:p>
          <a:p>
            <a:pPr lvl="1">
              <a:buNone/>
            </a:pPr>
            <a:r>
              <a:rPr lang="en-US" dirty="0" smtClean="0"/>
              <a:t>For some </a:t>
            </a:r>
            <a:r>
              <a:rPr lang="el-GR" dirty="0" smtClean="0"/>
              <a:t>δ</a:t>
            </a:r>
            <a:r>
              <a:rPr lang="en-US" dirty="0" smtClean="0"/>
              <a:t>, can every </a:t>
            </a:r>
            <a:r>
              <a:rPr lang="el-GR" dirty="0" smtClean="0"/>
              <a:t>δ</a:t>
            </a:r>
            <a:r>
              <a:rPr lang="en-US" dirty="0" smtClean="0"/>
              <a:t>-fold cover be decomposed into two covers?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86000" y="3581400"/>
            <a:ext cx="4800600" cy="2438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81200" y="32766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200" y="33528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36576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4290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33528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6600" y="32766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9300" y="4287982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86000" y="4990605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43815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7600" y="46482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91200" y="47244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31242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48300" y="3170712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97" y="4339442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53000" y="44958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51816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34100" y="33528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96000" y="44958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72639" y="3085605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447800" y="45720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86148" y="4495800"/>
            <a:ext cx="1905000" cy="190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550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the Trees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458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514350"/>
            <a:endParaRPr lang="en-US" dirty="0" smtClean="0"/>
          </a:p>
          <a:p>
            <a:pPr marL="400050" indent="-514350"/>
            <a:endParaRPr lang="en-US" dirty="0" smtClean="0"/>
          </a:p>
          <a:p>
            <a:pPr marL="400050" indent="-514350"/>
            <a:r>
              <a:rPr lang="en-US" dirty="0" smtClean="0"/>
              <a:t>For paths in trees, its analogous LP admits a similar counting lemma:</a:t>
            </a:r>
          </a:p>
          <a:p>
            <a:pPr marL="400050" indent="-514350">
              <a:buFont typeface="Arial" pitchFamily="34" charset="0"/>
              <a:buChar char="•"/>
            </a:pPr>
            <a:r>
              <a:rPr lang="en-US" dirty="0" smtClean="0"/>
              <a:t>extreme </a:t>
            </a:r>
            <a:r>
              <a:rPr lang="en-US" dirty="0"/>
              <a:t>⇒ </a:t>
            </a:r>
            <a:r>
              <a:rPr lang="en-US" dirty="0" smtClean="0"/>
              <a:t>an integral variable or constraint with ≤ 6 </a:t>
            </a:r>
            <a:r>
              <a:rPr lang="en-US" dirty="0" err="1" smtClean="0"/>
              <a:t>nonfixed</a:t>
            </a:r>
            <a:r>
              <a:rPr lang="en-US" dirty="0" smtClean="0"/>
              <a:t> variables</a:t>
            </a:r>
          </a:p>
          <a:p>
            <a:pPr marL="0" indent="0"/>
            <a:r>
              <a:rPr lang="en-US" dirty="0" smtClean="0"/>
              <a:t>Also holds with edge-paths, or arc-paths in a </a:t>
            </a:r>
            <a:r>
              <a:rPr lang="en-US" dirty="0" err="1" smtClean="0"/>
              <a:t>bidirected</a:t>
            </a:r>
            <a:r>
              <a:rPr lang="en-US" dirty="0" smtClean="0"/>
              <a:t> </a:t>
            </a:r>
            <a:r>
              <a:rPr lang="en-US" dirty="0" smtClean="0"/>
              <a:t>tree</a:t>
            </a:r>
          </a:p>
        </p:txBody>
      </p:sp>
      <p:sp>
        <p:nvSpPr>
          <p:cNvPr id="4" name="Oval 3"/>
          <p:cNvSpPr/>
          <p:nvPr/>
        </p:nvSpPr>
        <p:spPr>
          <a:xfrm>
            <a:off x="5263896" y="1499616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44696" y="2109216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3"/>
            <a:endCxn id="9" idx="7"/>
          </p:cNvCxnSpPr>
          <p:nvPr/>
        </p:nvCxnSpPr>
        <p:spPr>
          <a:xfrm rot="5400000">
            <a:off x="4479578" y="1324898"/>
            <a:ext cx="501836" cy="11114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416296" y="1956816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44696" y="1652016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444496" y="1423416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39696" y="1728216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54096" y="2033016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30696" y="1652016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5" idx="3"/>
            <a:endCxn id="28" idx="7"/>
          </p:cNvCxnSpPr>
          <p:nvPr/>
        </p:nvCxnSpPr>
        <p:spPr>
          <a:xfrm rot="5400000">
            <a:off x="3488978" y="1477298"/>
            <a:ext cx="273236" cy="8828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6"/>
            <a:endCxn id="25" idx="2"/>
          </p:cNvCxnSpPr>
          <p:nvPr/>
        </p:nvCxnSpPr>
        <p:spPr>
          <a:xfrm>
            <a:off x="2596896" y="1499616"/>
            <a:ext cx="1447800" cy="228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2"/>
            <a:endCxn id="27" idx="6"/>
          </p:cNvCxnSpPr>
          <p:nvPr/>
        </p:nvCxnSpPr>
        <p:spPr>
          <a:xfrm rot="10800000" flipV="1">
            <a:off x="2292096" y="1728216"/>
            <a:ext cx="1752600" cy="76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" idx="2"/>
            <a:endCxn id="25" idx="6"/>
          </p:cNvCxnSpPr>
          <p:nvPr/>
        </p:nvCxnSpPr>
        <p:spPr>
          <a:xfrm rot="10800000" flipV="1">
            <a:off x="4197096" y="1575816"/>
            <a:ext cx="1066800" cy="152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9" idx="3"/>
            <a:endCxn id="24" idx="7"/>
          </p:cNvCxnSpPr>
          <p:nvPr/>
        </p:nvCxnSpPr>
        <p:spPr>
          <a:xfrm rot="5400000">
            <a:off x="5851178" y="1477298"/>
            <a:ext cx="197036" cy="8066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9" idx="1"/>
            <a:endCxn id="4" idx="6"/>
          </p:cNvCxnSpPr>
          <p:nvPr/>
        </p:nvCxnSpPr>
        <p:spPr>
          <a:xfrm rot="16200000" flipV="1">
            <a:off x="5835396" y="1156716"/>
            <a:ext cx="98518" cy="9367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 rot="21347580">
            <a:off x="2063496" y="1551577"/>
            <a:ext cx="3505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910584" y="1386840"/>
            <a:ext cx="2718816" cy="975360"/>
          </a:xfrm>
          <a:custGeom>
            <a:avLst/>
            <a:gdLst>
              <a:gd name="connsiteX0" fmla="*/ 0 w 2718816"/>
              <a:gd name="connsiteY0" fmla="*/ 719328 h 975360"/>
              <a:gd name="connsiteX1" fmla="*/ 1438656 w 2718816"/>
              <a:gd name="connsiteY1" fmla="*/ 0 h 975360"/>
              <a:gd name="connsiteX2" fmla="*/ 2718816 w 2718816"/>
              <a:gd name="connsiteY2" fmla="*/ 170688 h 975360"/>
              <a:gd name="connsiteX3" fmla="*/ 2718816 w 2718816"/>
              <a:gd name="connsiteY3" fmla="*/ 475488 h 975360"/>
              <a:gd name="connsiteX4" fmla="*/ 1450848 w 2718816"/>
              <a:gd name="connsiteY4" fmla="*/ 841248 h 975360"/>
              <a:gd name="connsiteX5" fmla="*/ 1402080 w 2718816"/>
              <a:gd name="connsiteY5" fmla="*/ 573024 h 975360"/>
              <a:gd name="connsiteX6" fmla="*/ 1901952 w 2718816"/>
              <a:gd name="connsiteY6" fmla="*/ 377952 h 975360"/>
              <a:gd name="connsiteX7" fmla="*/ 1402080 w 2718816"/>
              <a:gd name="connsiteY7" fmla="*/ 402336 h 975360"/>
              <a:gd name="connsiteX8" fmla="*/ 158496 w 2718816"/>
              <a:gd name="connsiteY8" fmla="*/ 975360 h 975360"/>
              <a:gd name="connsiteX9" fmla="*/ 0 w 2718816"/>
              <a:gd name="connsiteY9" fmla="*/ 719328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8816" h="975360">
                <a:moveTo>
                  <a:pt x="0" y="719328"/>
                </a:moveTo>
                <a:lnTo>
                  <a:pt x="1438656" y="0"/>
                </a:lnTo>
                <a:lnTo>
                  <a:pt x="2718816" y="170688"/>
                </a:lnTo>
                <a:lnTo>
                  <a:pt x="2718816" y="475488"/>
                </a:lnTo>
                <a:lnTo>
                  <a:pt x="1450848" y="841248"/>
                </a:lnTo>
                <a:lnTo>
                  <a:pt x="1402080" y="573024"/>
                </a:lnTo>
                <a:lnTo>
                  <a:pt x="1901952" y="377952"/>
                </a:lnTo>
                <a:lnTo>
                  <a:pt x="1402080" y="402336"/>
                </a:lnTo>
                <a:lnTo>
                  <a:pt x="158496" y="975360"/>
                </a:lnTo>
                <a:lnTo>
                  <a:pt x="0" y="719328"/>
                </a:ln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057400" y="1264920"/>
            <a:ext cx="2438400" cy="1072896"/>
          </a:xfrm>
          <a:custGeom>
            <a:avLst/>
            <a:gdLst>
              <a:gd name="connsiteX0" fmla="*/ 694944 w 2438400"/>
              <a:gd name="connsiteY0" fmla="*/ 902208 h 1072896"/>
              <a:gd name="connsiteX1" fmla="*/ 1353312 w 2438400"/>
              <a:gd name="connsiteY1" fmla="*/ 560832 h 1072896"/>
              <a:gd name="connsiteX2" fmla="*/ 0 w 2438400"/>
              <a:gd name="connsiteY2" fmla="*/ 316992 h 1072896"/>
              <a:gd name="connsiteX3" fmla="*/ 365760 w 2438400"/>
              <a:gd name="connsiteY3" fmla="*/ 0 h 1072896"/>
              <a:gd name="connsiteX4" fmla="*/ 2438400 w 2438400"/>
              <a:gd name="connsiteY4" fmla="*/ 377952 h 1072896"/>
              <a:gd name="connsiteX5" fmla="*/ 2133600 w 2438400"/>
              <a:gd name="connsiteY5" fmla="*/ 646176 h 1072896"/>
              <a:gd name="connsiteX6" fmla="*/ 877824 w 2438400"/>
              <a:gd name="connsiteY6" fmla="*/ 1072896 h 1072896"/>
              <a:gd name="connsiteX7" fmla="*/ 694944 w 2438400"/>
              <a:gd name="connsiteY7" fmla="*/ 902208 h 10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400" h="1072896">
                <a:moveTo>
                  <a:pt x="694944" y="902208"/>
                </a:moveTo>
                <a:lnTo>
                  <a:pt x="1353312" y="560832"/>
                </a:lnTo>
                <a:lnTo>
                  <a:pt x="0" y="316992"/>
                </a:lnTo>
                <a:lnTo>
                  <a:pt x="365760" y="0"/>
                </a:lnTo>
                <a:lnTo>
                  <a:pt x="2438400" y="377952"/>
                </a:lnTo>
                <a:lnTo>
                  <a:pt x="2133600" y="646176"/>
                </a:lnTo>
                <a:lnTo>
                  <a:pt x="877824" y="1072896"/>
                </a:lnTo>
                <a:lnTo>
                  <a:pt x="694944" y="902208"/>
                </a:ln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 rot="19319399" flipH="1">
            <a:off x="5337733" y="2507595"/>
            <a:ext cx="927851" cy="447098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1" idx="0"/>
            <a:endCxn id="3" idx="4"/>
          </p:cNvCxnSpPr>
          <p:nvPr/>
        </p:nvCxnSpPr>
        <p:spPr>
          <a:xfrm flipH="1" flipV="1">
            <a:off x="4543300" y="3317175"/>
            <a:ext cx="28700" cy="1026225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88900">
              <a:srgbClr val="FF66FF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 </a:t>
            </a:r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458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514350"/>
            <a:r>
              <a:rPr lang="en-CA" dirty="0" smtClean="0"/>
              <a:t>Tree-</a:t>
            </a:r>
            <a:r>
              <a:rPr lang="en-CA" dirty="0" err="1" smtClean="0"/>
              <a:t>hypergraphs</a:t>
            </a:r>
            <a:r>
              <a:rPr lang="en-CA" dirty="0" smtClean="0"/>
              <a:t> with </a:t>
            </a:r>
            <a:r>
              <a:rPr lang="en-CA" dirty="0"/>
              <a:t>“</a:t>
            </a:r>
            <a:r>
              <a:rPr lang="en-CA" u="sng" dirty="0"/>
              <a:t>sibling</a:t>
            </a:r>
            <a:r>
              <a:rPr lang="en-CA" dirty="0"/>
              <a:t>” edges </a:t>
            </a:r>
            <a:r>
              <a:rPr lang="en-CA" dirty="0" smtClean="0"/>
              <a:t>in addition to</a:t>
            </a:r>
            <a:r>
              <a:rPr lang="en-CA" dirty="0" smtClean="0"/>
              <a:t> path edges </a:t>
            </a:r>
            <a:r>
              <a:rPr lang="en-CA" dirty="0" smtClean="0"/>
              <a:t>are </a:t>
            </a:r>
            <a:r>
              <a:rPr lang="en-CA" dirty="0" smtClean="0"/>
              <a:t>not polychromatic </a:t>
            </a:r>
            <a:r>
              <a:rPr lang="en-CA" dirty="0"/>
              <a:t>(</a:t>
            </a:r>
            <a:r>
              <a:rPr lang="en-CA" dirty="0" err="1"/>
              <a:t>Pach</a:t>
            </a:r>
            <a:r>
              <a:rPr lang="en-CA" dirty="0"/>
              <a:t>, </a:t>
            </a:r>
            <a:r>
              <a:rPr lang="en-US" dirty="0" err="1" smtClean="0"/>
              <a:t>Tardos</a:t>
            </a:r>
            <a:r>
              <a:rPr lang="en-US" dirty="0"/>
              <a:t>, </a:t>
            </a:r>
            <a:r>
              <a:rPr lang="en-US" dirty="0" err="1" smtClean="0"/>
              <a:t>Tóth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043050" y="4343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95800" y="4343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57600" y="586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495800" y="586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334000" y="586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85800" y="586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524000" y="586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62200" y="586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391400" y="586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229600" y="586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864944">
            <a:off x="2676758" y="2144296"/>
            <a:ext cx="537712" cy="506297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3299955">
            <a:off x="2416220" y="1953203"/>
            <a:ext cx="697549" cy="519284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2280601">
            <a:off x="2802215" y="2507595"/>
            <a:ext cx="927851" cy="447098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18735056" flipH="1">
            <a:off x="5906145" y="2158153"/>
            <a:ext cx="537712" cy="506297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8300045" flipH="1">
            <a:off x="6136515" y="2021083"/>
            <a:ext cx="697549" cy="519284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09514" y="3048000"/>
            <a:ext cx="790700" cy="324097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35" idx="0"/>
          </p:cNvCxnSpPr>
          <p:nvPr/>
        </p:nvCxnSpPr>
        <p:spPr>
          <a:xfrm flipH="1" flipV="1">
            <a:off x="4565070" y="4500254"/>
            <a:ext cx="6930" cy="1367146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88900">
              <a:srgbClr val="FF66FF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1" idx="5"/>
            <a:endCxn id="37" idx="1"/>
          </p:cNvCxnSpPr>
          <p:nvPr/>
        </p:nvCxnSpPr>
        <p:spPr>
          <a:xfrm>
            <a:off x="4625882" y="4473482"/>
            <a:ext cx="730436" cy="1416236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88900">
              <a:srgbClr val="FF66FF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4" idx="7"/>
            <a:endCxn id="31" idx="2"/>
          </p:cNvCxnSpPr>
          <p:nvPr/>
        </p:nvCxnSpPr>
        <p:spPr>
          <a:xfrm flipV="1">
            <a:off x="3787682" y="4419600"/>
            <a:ext cx="708118" cy="1470118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88900">
              <a:srgbClr val="FF66FF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3" idx="7"/>
          </p:cNvCxnSpPr>
          <p:nvPr/>
        </p:nvCxnSpPr>
        <p:spPr>
          <a:xfrm flipV="1">
            <a:off x="3173132" y="3317175"/>
            <a:ext cx="1322668" cy="1048543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88900">
              <a:srgbClr val="FF66FF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1" idx="0"/>
            <a:endCxn id="23" idx="4"/>
          </p:cNvCxnSpPr>
          <p:nvPr/>
        </p:nvCxnSpPr>
        <p:spPr>
          <a:xfrm flipV="1">
            <a:off x="2438400" y="4495800"/>
            <a:ext cx="680850" cy="1371600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88900">
              <a:srgbClr val="FF66FF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9" idx="7"/>
            <a:endCxn id="23" idx="3"/>
          </p:cNvCxnSpPr>
          <p:nvPr/>
        </p:nvCxnSpPr>
        <p:spPr>
          <a:xfrm flipV="1">
            <a:off x="1654082" y="4473482"/>
            <a:ext cx="1411286" cy="1416236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88900">
              <a:srgbClr val="FF66FF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8" idx="7"/>
            <a:endCxn id="23" idx="2"/>
          </p:cNvCxnSpPr>
          <p:nvPr/>
        </p:nvCxnSpPr>
        <p:spPr>
          <a:xfrm flipV="1">
            <a:off x="815882" y="4419600"/>
            <a:ext cx="2227168" cy="1470118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88900">
              <a:srgbClr val="FF66FF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2" idx="0"/>
          </p:cNvCxnSpPr>
          <p:nvPr/>
        </p:nvCxnSpPr>
        <p:spPr>
          <a:xfrm flipH="1" flipV="1">
            <a:off x="4619500" y="3317175"/>
            <a:ext cx="1376550" cy="1026225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88900">
              <a:srgbClr val="FF66FF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3" idx="0"/>
            <a:endCxn id="32" idx="5"/>
          </p:cNvCxnSpPr>
          <p:nvPr/>
        </p:nvCxnSpPr>
        <p:spPr>
          <a:xfrm flipH="1" flipV="1">
            <a:off x="6049932" y="4473482"/>
            <a:ext cx="1417668" cy="1393918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88900">
              <a:srgbClr val="FF66FF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42" idx="1"/>
          </p:cNvCxnSpPr>
          <p:nvPr/>
        </p:nvCxnSpPr>
        <p:spPr>
          <a:xfrm flipH="1" flipV="1">
            <a:off x="5981700" y="4512130"/>
            <a:ext cx="593818" cy="1377588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88900">
              <a:srgbClr val="FF66FF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4" idx="0"/>
            <a:endCxn id="32" idx="6"/>
          </p:cNvCxnSpPr>
          <p:nvPr/>
        </p:nvCxnSpPr>
        <p:spPr>
          <a:xfrm flipH="1" flipV="1">
            <a:off x="6072250" y="4419600"/>
            <a:ext cx="2233550" cy="1447800"/>
          </a:xfrm>
          <a:prstGeom prst="line">
            <a:avLst/>
          </a:prstGeom>
          <a:ln>
            <a:solidFill>
              <a:srgbClr val="FF66FF"/>
            </a:solidFill>
          </a:ln>
          <a:effectLst>
            <a:glow rad="88900">
              <a:srgbClr val="FF66FF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 rot="815078">
            <a:off x="3746391" y="2957030"/>
            <a:ext cx="790700" cy="342291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rot="20784922" flipH="1">
            <a:off x="4549318" y="3031629"/>
            <a:ext cx="790700" cy="342291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38662" y="5791200"/>
            <a:ext cx="2028337" cy="3048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610463" y="5791200"/>
            <a:ext cx="2028337" cy="3048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429863" y="5791200"/>
            <a:ext cx="2028337" cy="3048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924663" y="4267200"/>
            <a:ext cx="3250338" cy="3048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67100" y="316477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19850" y="4343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53200" y="586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60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B9B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Sparse </a:t>
            </a:r>
            <a:r>
              <a:rPr lang="en-US" dirty="0" err="1" smtClean="0"/>
              <a:t>Hypergraphs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[Alon-Berke-Buchin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-Csorba-Shannigrahi-Speckmann-Zumstein]</a:t>
            </a:r>
            <a:endParaRPr lang="en-US" sz="20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458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indent="-514350"/>
            <a:r>
              <a:rPr lang="en-US" dirty="0" smtClean="0"/>
              <a:t>(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dirty="0" smtClean="0"/>
              <a:t>)-sparse </a:t>
            </a:r>
            <a:r>
              <a:rPr lang="en-US" dirty="0" err="1" smtClean="0"/>
              <a:t>hypergraph</a:t>
            </a:r>
            <a:endParaRPr lang="en-US" dirty="0" smtClean="0"/>
          </a:p>
          <a:p>
            <a:pPr marL="697230" lvl="1" indent="-514350">
              <a:buNone/>
            </a:pPr>
            <a:r>
              <a:rPr lang="en-US" dirty="0" smtClean="0"/>
              <a:t>:= incidences(U ⊆ V, F ⊆ H) ≤ </a:t>
            </a:r>
            <a:r>
              <a:rPr lang="el-GR" dirty="0" smtClean="0"/>
              <a:t>α</a:t>
            </a:r>
            <a:r>
              <a:rPr lang="en-US" dirty="0" smtClean="0"/>
              <a:t>|U|+</a:t>
            </a:r>
            <a:r>
              <a:rPr lang="el-GR" dirty="0" smtClean="0"/>
              <a:t>β</a:t>
            </a:r>
            <a:r>
              <a:rPr lang="en-US" dirty="0" smtClean="0"/>
              <a:t>|F|</a:t>
            </a:r>
          </a:p>
          <a:p>
            <a:pPr marL="697230" lvl="1" indent="-514350"/>
            <a:r>
              <a:rPr lang="en-US" dirty="0" smtClean="0"/>
              <a:t>⇔: “</a:t>
            </a:r>
            <a:r>
              <a:rPr lang="el-GR" dirty="0" smtClean="0">
                <a:solidFill>
                  <a:srgbClr val="0000FF"/>
                </a:solidFill>
              </a:rPr>
              <a:t>α</a:t>
            </a:r>
            <a:r>
              <a:rPr lang="en-US" dirty="0" smtClean="0">
                <a:solidFill>
                  <a:srgbClr val="0000FF"/>
                </a:solidFill>
              </a:rPr>
              <a:t>-vertex-sparse</a:t>
            </a:r>
            <a:r>
              <a:rPr lang="en-US" dirty="0" smtClean="0"/>
              <a:t>” incidences ⨄ “</a:t>
            </a:r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-edge-sparse</a:t>
            </a:r>
            <a:r>
              <a:rPr lang="en-US" dirty="0" smtClean="0"/>
              <a:t>” incidences</a:t>
            </a:r>
          </a:p>
          <a:p>
            <a:pPr marL="697230" lvl="1" indent="-514350"/>
            <a:r>
              <a:rPr lang="en-US" dirty="0" smtClean="0"/>
              <a:t>idea: shrink off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ones</a:t>
            </a:r>
            <a:r>
              <a:rPr lang="en-US" dirty="0" smtClean="0"/>
              <a:t>, obtaining cd ≳ (</a:t>
            </a:r>
            <a:r>
              <a:rPr lang="el-GR" dirty="0" smtClean="0"/>
              <a:t>δ</a:t>
            </a:r>
            <a:r>
              <a:rPr lang="en-US" dirty="0" smtClean="0"/>
              <a:t>-</a:t>
            </a:r>
            <a:r>
              <a:rPr lang="el-GR" dirty="0" smtClean="0"/>
              <a:t>α</a:t>
            </a:r>
            <a:r>
              <a:rPr lang="en-US" dirty="0" smtClean="0"/>
              <a:t>)/log 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4343400" y="4724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6324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7800" y="4724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29200" y="6324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05200" y="4724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52800" y="6324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71800" y="4724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3200" y="6324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6324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19800" y="4724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01224" y="4495800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vertices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6120825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hyperedges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381" y="4800600"/>
            <a:ext cx="20810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bipartite</a:t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incidence</a:t>
            </a:r>
            <a:b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graph</a:t>
            </a:r>
          </a:p>
        </p:txBody>
      </p:sp>
      <p:cxnSp>
        <p:nvCxnSpPr>
          <p:cNvPr id="19" name="Straight Connector 18"/>
          <p:cNvCxnSpPr>
            <a:stCxn id="11" idx="4"/>
            <a:endCxn id="10" idx="0"/>
          </p:cNvCxnSpPr>
          <p:nvPr/>
        </p:nvCxnSpPr>
        <p:spPr>
          <a:xfrm rot="16200000" flipH="1">
            <a:off x="2514600" y="5410200"/>
            <a:ext cx="1447800" cy="381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5"/>
            <a:endCxn id="5" idx="1"/>
          </p:cNvCxnSpPr>
          <p:nvPr/>
        </p:nvCxnSpPr>
        <p:spPr>
          <a:xfrm rot="16200000" flipH="1">
            <a:off x="3101882" y="5387882"/>
            <a:ext cx="1492436" cy="4256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2"/>
            <a:endCxn id="12" idx="7"/>
          </p:cNvCxnSpPr>
          <p:nvPr/>
        </p:nvCxnSpPr>
        <p:spPr>
          <a:xfrm rot="10800000" flipV="1">
            <a:off x="2873282" y="4800600"/>
            <a:ext cx="1470118" cy="15463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3"/>
            <a:endCxn id="12" idx="0"/>
          </p:cNvCxnSpPr>
          <p:nvPr/>
        </p:nvCxnSpPr>
        <p:spPr>
          <a:xfrm rot="5400000">
            <a:off x="2438400" y="5235482"/>
            <a:ext cx="1470118" cy="7081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3"/>
            <a:endCxn id="12" idx="2"/>
          </p:cNvCxnSpPr>
          <p:nvPr/>
        </p:nvCxnSpPr>
        <p:spPr>
          <a:xfrm rot="5400000">
            <a:off x="2095500" y="5502182"/>
            <a:ext cx="1546318" cy="2509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3"/>
            <a:endCxn id="5" idx="7"/>
          </p:cNvCxnSpPr>
          <p:nvPr/>
        </p:nvCxnSpPr>
        <p:spPr>
          <a:xfrm rot="5400000">
            <a:off x="3978182" y="5044982"/>
            <a:ext cx="1492436" cy="11114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4"/>
            <a:endCxn id="13" idx="0"/>
          </p:cNvCxnSpPr>
          <p:nvPr/>
        </p:nvCxnSpPr>
        <p:spPr>
          <a:xfrm rot="5400000">
            <a:off x="5334000" y="5562600"/>
            <a:ext cx="1447800" cy="76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7" idx="5"/>
            <a:endCxn id="13" idx="1"/>
          </p:cNvCxnSpPr>
          <p:nvPr/>
        </p:nvCxnSpPr>
        <p:spPr>
          <a:xfrm rot="16200000" flipH="1">
            <a:off x="4930682" y="5311682"/>
            <a:ext cx="1492436" cy="5780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3"/>
            <a:endCxn id="8" idx="7"/>
          </p:cNvCxnSpPr>
          <p:nvPr/>
        </p:nvCxnSpPr>
        <p:spPr>
          <a:xfrm rot="5400000">
            <a:off x="4854482" y="5159282"/>
            <a:ext cx="1492436" cy="8828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" idx="4"/>
            <a:endCxn id="5" idx="0"/>
          </p:cNvCxnSpPr>
          <p:nvPr/>
        </p:nvCxnSpPr>
        <p:spPr>
          <a:xfrm rot="5400000">
            <a:off x="3543300" y="5448300"/>
            <a:ext cx="1447800" cy="3048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7" idx="4"/>
            <a:endCxn id="8" idx="0"/>
          </p:cNvCxnSpPr>
          <p:nvPr/>
        </p:nvCxnSpPr>
        <p:spPr>
          <a:xfrm rot="5400000">
            <a:off x="4495800" y="5486400"/>
            <a:ext cx="1447800" cy="2286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" idx="5"/>
            <a:endCxn id="8" idx="1"/>
          </p:cNvCxnSpPr>
          <p:nvPr/>
        </p:nvCxnSpPr>
        <p:spPr>
          <a:xfrm rot="16200000" flipH="1">
            <a:off x="4016282" y="5311682"/>
            <a:ext cx="1492436" cy="5780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" idx="3"/>
            <a:endCxn id="10" idx="7"/>
          </p:cNvCxnSpPr>
          <p:nvPr/>
        </p:nvCxnSpPr>
        <p:spPr>
          <a:xfrm rot="5400000">
            <a:off x="3178082" y="5159282"/>
            <a:ext cx="1492436" cy="8828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 63"/>
          <p:cNvSpPr/>
          <p:nvPr/>
        </p:nvSpPr>
        <p:spPr>
          <a:xfrm rot="10362481">
            <a:off x="5804569" y="4395244"/>
            <a:ext cx="860803" cy="688728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17844422">
            <a:off x="5559829" y="6201629"/>
            <a:ext cx="860803" cy="68872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172200" y="4901625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≤ </a:t>
            </a:r>
            <a:r>
              <a:rPr lang="el-GR" sz="3200" dirty="0" smtClean="0">
                <a:solidFill>
                  <a:srgbClr val="0000FF"/>
                </a:solidFill>
              </a:rPr>
              <a:t>α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72200" y="57398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≤ </a:t>
            </a:r>
            <a:r>
              <a:rPr lang="el-GR" sz="3200" dirty="0" smtClean="0">
                <a:solidFill>
                  <a:srgbClr val="FF0000"/>
                </a:solidFill>
              </a:rPr>
              <a:t>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458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Cover-decomposition with unit VC-dimension</a:t>
            </a:r>
          </a:p>
          <a:p>
            <a:pPr lvl="0"/>
            <a:r>
              <a:rPr lang="en-US" dirty="0" smtClean="0"/>
              <a:t>Cover-decomposition with their duals, which are vertex </a:t>
            </a:r>
            <a:r>
              <a:rPr lang="en-US" dirty="0" err="1" smtClean="0"/>
              <a:t>dicutsets</a:t>
            </a:r>
            <a:r>
              <a:rPr lang="en-US" dirty="0" smtClean="0"/>
              <a:t> in trees</a:t>
            </a:r>
          </a:p>
          <a:p>
            <a:pPr lvl="0"/>
            <a:r>
              <a:rPr lang="en-US" dirty="0" smtClean="0"/>
              <a:t>VC-dimension 2 is not cover-decomposable</a:t>
            </a:r>
          </a:p>
          <a:p>
            <a:pPr lvl="0"/>
            <a:r>
              <a:rPr lang="en-US" dirty="0" smtClean="0"/>
              <a:t>Big picture: no idea, but we have more positive/negative examples to work 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778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Scheduling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447800"/>
            <a:ext cx="8686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00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/>
              <a:t>Hyperedges</a:t>
            </a:r>
            <a:r>
              <a:rPr lang="en-US" sz="3200" dirty="0" smtClean="0"/>
              <a:t> are sensors monitoring </a:t>
            </a:r>
            <a:r>
              <a:rPr lang="en-US" sz="3200" dirty="0" smtClean="0"/>
              <a:t>V</a:t>
            </a:r>
          </a:p>
          <a:p>
            <a:pPr marL="4000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with </a:t>
            </a:r>
            <a:r>
              <a:rPr lang="en-US" sz="3200" u="sng" dirty="0" err="1" smtClean="0"/>
              <a:t>nonuniform</a:t>
            </a:r>
            <a:r>
              <a:rPr lang="en-US" sz="3200" dirty="0" smtClean="0"/>
              <a:t> b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attery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life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7230" marR="0" lvl="1" indent="-514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Segoe Print" pitchFamily="2" charset="0"/>
              <a:buChar char="♫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hyperedge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 has battery life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32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7230" marR="0" lvl="1" indent="-514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Segoe Print" pitchFamily="2" charset="0"/>
              <a:buChar char="♫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 schedule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each should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 on, so V is covered from time 0 to T</a:t>
            </a:r>
          </a:p>
          <a:p>
            <a:pPr marL="697230" marR="0" lvl="1" indent="-5143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80000"/>
              <a:buFont typeface="Segoe Print" pitchFamily="2" charset="0"/>
              <a:buChar char="♫"/>
              <a:tabLst/>
              <a:defRPr/>
            </a:pPr>
            <a:r>
              <a:rPr lang="en-US" sz="3200" dirty="0" smtClean="0"/>
              <a:t>How large can T be</a:t>
            </a:r>
            <a:r>
              <a:rPr lang="en-US" sz="3200" dirty="0" smtClean="0"/>
              <a:t>?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7230" lvl="1" indent="-514350">
              <a:spcBef>
                <a:spcPts val="500"/>
              </a:spcBef>
              <a:buSzPct val="80000"/>
              <a:buFont typeface="Segoe Print" pitchFamily="2" charset="0"/>
              <a:buChar char="♫"/>
            </a:pPr>
            <a:r>
              <a:rPr lang="en-US" sz="3200" dirty="0" smtClean="0"/>
              <a:t>Result: </a:t>
            </a:r>
            <a:r>
              <a:rPr lang="el-GR" sz="3200" dirty="0" smtClean="0"/>
              <a:t>Ω</a:t>
            </a:r>
            <a:r>
              <a:rPr lang="en-US" sz="3200" dirty="0" smtClean="0"/>
              <a:t>(min point coverage/R) schedule is possible</a:t>
            </a:r>
          </a:p>
          <a:p>
            <a:pPr marL="1154430" lvl="2" indent="-514350">
              <a:spcBef>
                <a:spcPts val="500"/>
              </a:spcBef>
              <a:buSzPct val="80000"/>
              <a:buFont typeface="Segoe Print" pitchFamily="2" charset="0"/>
              <a:buChar char="♫"/>
            </a:pPr>
            <a:r>
              <a:rPr lang="en-US" sz="3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Open Q: improve R to log R!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Cover-Decomposability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buNone/>
            </a:pPr>
            <a:r>
              <a:rPr lang="el-GR" dirty="0"/>
              <a:t>δ</a:t>
            </a:r>
            <a:r>
              <a:rPr lang="en-US" dirty="0" smtClean="0"/>
              <a:t>-fold cover: covers every point </a:t>
            </a:r>
            <a:r>
              <a:rPr lang="el-GR" dirty="0"/>
              <a:t>δ</a:t>
            </a:r>
            <a:r>
              <a:rPr lang="en-US" dirty="0" smtClean="0"/>
              <a:t> times</a:t>
            </a:r>
          </a:p>
          <a:p>
            <a:pPr lvl="1">
              <a:buNone/>
            </a:pPr>
            <a:r>
              <a:rPr lang="en-US" dirty="0" smtClean="0"/>
              <a:t>For some </a:t>
            </a:r>
            <a:r>
              <a:rPr lang="el-GR" dirty="0"/>
              <a:t>δ</a:t>
            </a:r>
            <a:r>
              <a:rPr lang="en-US" dirty="0" smtClean="0"/>
              <a:t>, can every </a:t>
            </a:r>
            <a:r>
              <a:rPr lang="el-GR" dirty="0"/>
              <a:t>δ</a:t>
            </a:r>
            <a:r>
              <a:rPr lang="en-US" dirty="0" smtClean="0"/>
              <a:t>-fold cover be decomposed into two covers?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286000" y="3581400"/>
            <a:ext cx="4800600" cy="2438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81200" y="3276600"/>
            <a:ext cx="1905000" cy="1905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200" y="3352800"/>
            <a:ext cx="1905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3657600"/>
            <a:ext cx="1905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429000"/>
            <a:ext cx="1905000" cy="1905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3352800"/>
            <a:ext cx="1905000" cy="1905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6600" y="3276600"/>
            <a:ext cx="1905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9300" y="4287982"/>
            <a:ext cx="1905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86000" y="4990605"/>
            <a:ext cx="1905000" cy="1905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4381500"/>
            <a:ext cx="1905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7600" y="4648200"/>
            <a:ext cx="1905000" cy="1905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91200" y="4724400"/>
            <a:ext cx="1905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3124200"/>
            <a:ext cx="1905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48300" y="3170712"/>
            <a:ext cx="1905000" cy="1905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91297" y="4339442"/>
            <a:ext cx="1905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53000" y="4495800"/>
            <a:ext cx="1905000" cy="1905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5181600"/>
            <a:ext cx="1905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34100" y="3352800"/>
            <a:ext cx="1905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96000" y="4495800"/>
            <a:ext cx="1905000" cy="1905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72639" y="3085605"/>
            <a:ext cx="1905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447800" y="4572000"/>
            <a:ext cx="1905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86148" y="4495800"/>
            <a:ext cx="1905000" cy="19050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gerduser\AppData\Local\Microsoft\Windows\Temporary Internet Files\Content.IE5\93QIPK0T\MC9003499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75" y="2526025"/>
            <a:ext cx="1066800" cy="17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gerduser\AppData\Local\Microsoft\Windows\Temporary Internet Files\Content.IE5\93QIPK0T\MC9003499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19396"/>
            <a:ext cx="1066800" cy="17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gerduser\AppData\Local\Microsoft\Windows\Temporary Internet Files\Content.IE5\93QIPK0T\MC9003499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90399"/>
            <a:ext cx="1066800" cy="17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gerduser\AppData\Local\Microsoft\Windows\Temporary Internet Files\Content.IE5\93QIPK0T\MC9003499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359998"/>
            <a:ext cx="1066800" cy="17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73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Cover-Decomposability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Each instance is a combinatorial question: need to cover each region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Combinatorial negative answers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Normal setting: given coverage</a:t>
            </a:r>
            <a:br>
              <a:rPr lang="en-US" dirty="0" smtClean="0"/>
            </a:br>
            <a:r>
              <a:rPr lang="en-US" dirty="0" smtClean="0"/>
              <a:t>of fixed point set, get many covers of it</a:t>
            </a:r>
          </a:p>
          <a:p>
            <a:pPr lvl="1">
              <a:buNone/>
            </a:pPr>
            <a:endParaRPr lang="en-US" dirty="0" smtClean="0"/>
          </a:p>
        </p:txBody>
      </p:sp>
      <p:grpSp>
        <p:nvGrpSpPr>
          <p:cNvPr id="27" name="Group 26"/>
          <p:cNvGrpSpPr/>
          <p:nvPr/>
        </p:nvGrpSpPr>
        <p:grpSpPr>
          <a:xfrm>
            <a:off x="2641662" y="4253446"/>
            <a:ext cx="4699769" cy="2516038"/>
            <a:chOff x="914400" y="2514600"/>
            <a:chExt cx="7543800" cy="4038600"/>
          </a:xfrm>
        </p:grpSpPr>
        <p:sp>
          <p:nvSpPr>
            <p:cNvPr id="28" name="Freeform 27"/>
            <p:cNvSpPr/>
            <p:nvPr/>
          </p:nvSpPr>
          <p:spPr>
            <a:xfrm>
              <a:off x="2398776" y="2514600"/>
              <a:ext cx="2706624" cy="2365248"/>
            </a:xfrm>
            <a:custGeom>
              <a:avLst/>
              <a:gdLst>
                <a:gd name="connsiteX0" fmla="*/ 0 w 2706624"/>
                <a:gd name="connsiteY0" fmla="*/ 1316736 h 2365248"/>
                <a:gd name="connsiteX1" fmla="*/ 804672 w 2706624"/>
                <a:gd name="connsiteY1" fmla="*/ 0 h 2365248"/>
                <a:gd name="connsiteX2" fmla="*/ 1767840 w 2706624"/>
                <a:gd name="connsiteY2" fmla="*/ 402336 h 2365248"/>
                <a:gd name="connsiteX3" fmla="*/ 2706624 w 2706624"/>
                <a:gd name="connsiteY3" fmla="*/ 1316736 h 2365248"/>
                <a:gd name="connsiteX4" fmla="*/ 1243584 w 2706624"/>
                <a:gd name="connsiteY4" fmla="*/ 2365248 h 2365248"/>
                <a:gd name="connsiteX5" fmla="*/ 0 w 2706624"/>
                <a:gd name="connsiteY5" fmla="*/ 1316736 h 236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6624" h="2365248">
                  <a:moveTo>
                    <a:pt x="0" y="1316736"/>
                  </a:moveTo>
                  <a:lnTo>
                    <a:pt x="804672" y="0"/>
                  </a:lnTo>
                  <a:lnTo>
                    <a:pt x="1767840" y="402336"/>
                  </a:lnTo>
                  <a:lnTo>
                    <a:pt x="2706624" y="1316736"/>
                  </a:lnTo>
                  <a:lnTo>
                    <a:pt x="1243584" y="2365248"/>
                  </a:lnTo>
                  <a:lnTo>
                    <a:pt x="0" y="1316736"/>
                  </a:lnTo>
                  <a:close/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14400" y="2743200"/>
              <a:ext cx="7543800" cy="3810000"/>
              <a:chOff x="914400" y="2743200"/>
              <a:chExt cx="7543800" cy="38100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810000" y="39624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724400" y="45720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638800" y="45720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810000" y="53340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819400" y="45720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819400" y="4038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81600" y="3657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114800" y="30480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981200" y="53340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086600" y="47244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81200" y="41910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019800" y="50292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324600" y="41910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248400" y="34290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560576" y="2901696"/>
                <a:ext cx="2706624" cy="2365248"/>
              </a:xfrm>
              <a:custGeom>
                <a:avLst/>
                <a:gdLst>
                  <a:gd name="connsiteX0" fmla="*/ 0 w 2706624"/>
                  <a:gd name="connsiteY0" fmla="*/ 1316736 h 2365248"/>
                  <a:gd name="connsiteX1" fmla="*/ 804672 w 2706624"/>
                  <a:gd name="connsiteY1" fmla="*/ 0 h 2365248"/>
                  <a:gd name="connsiteX2" fmla="*/ 1767840 w 2706624"/>
                  <a:gd name="connsiteY2" fmla="*/ 402336 h 2365248"/>
                  <a:gd name="connsiteX3" fmla="*/ 2706624 w 2706624"/>
                  <a:gd name="connsiteY3" fmla="*/ 1316736 h 2365248"/>
                  <a:gd name="connsiteX4" fmla="*/ 1243584 w 2706624"/>
                  <a:gd name="connsiteY4" fmla="*/ 2365248 h 2365248"/>
                  <a:gd name="connsiteX5" fmla="*/ 0 w 2706624"/>
                  <a:gd name="connsiteY5" fmla="*/ 1316736 h 2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6624" h="2365248">
                    <a:moveTo>
                      <a:pt x="0" y="1316736"/>
                    </a:moveTo>
                    <a:lnTo>
                      <a:pt x="804672" y="0"/>
                    </a:lnTo>
                    <a:lnTo>
                      <a:pt x="1767840" y="402336"/>
                    </a:lnTo>
                    <a:lnTo>
                      <a:pt x="2706624" y="1316736"/>
                    </a:lnTo>
                    <a:lnTo>
                      <a:pt x="1243584" y="2365248"/>
                    </a:lnTo>
                    <a:lnTo>
                      <a:pt x="0" y="1316736"/>
                    </a:lnTo>
                    <a:close/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160776" y="2743200"/>
                <a:ext cx="2706624" cy="2365248"/>
              </a:xfrm>
              <a:custGeom>
                <a:avLst/>
                <a:gdLst>
                  <a:gd name="connsiteX0" fmla="*/ 0 w 2706624"/>
                  <a:gd name="connsiteY0" fmla="*/ 1316736 h 2365248"/>
                  <a:gd name="connsiteX1" fmla="*/ 804672 w 2706624"/>
                  <a:gd name="connsiteY1" fmla="*/ 0 h 2365248"/>
                  <a:gd name="connsiteX2" fmla="*/ 1767840 w 2706624"/>
                  <a:gd name="connsiteY2" fmla="*/ 402336 h 2365248"/>
                  <a:gd name="connsiteX3" fmla="*/ 2706624 w 2706624"/>
                  <a:gd name="connsiteY3" fmla="*/ 1316736 h 2365248"/>
                  <a:gd name="connsiteX4" fmla="*/ 1243584 w 2706624"/>
                  <a:gd name="connsiteY4" fmla="*/ 2365248 h 2365248"/>
                  <a:gd name="connsiteX5" fmla="*/ 0 w 2706624"/>
                  <a:gd name="connsiteY5" fmla="*/ 1316736 h 2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6624" h="2365248">
                    <a:moveTo>
                      <a:pt x="0" y="1316736"/>
                    </a:moveTo>
                    <a:lnTo>
                      <a:pt x="804672" y="0"/>
                    </a:lnTo>
                    <a:lnTo>
                      <a:pt x="1767840" y="402336"/>
                    </a:lnTo>
                    <a:lnTo>
                      <a:pt x="2706624" y="1316736"/>
                    </a:lnTo>
                    <a:lnTo>
                      <a:pt x="1243584" y="2365248"/>
                    </a:lnTo>
                    <a:lnTo>
                      <a:pt x="0" y="1316736"/>
                    </a:lnTo>
                    <a:close/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914400" y="3733800"/>
                <a:ext cx="2706624" cy="2365248"/>
              </a:xfrm>
              <a:custGeom>
                <a:avLst/>
                <a:gdLst>
                  <a:gd name="connsiteX0" fmla="*/ 0 w 2706624"/>
                  <a:gd name="connsiteY0" fmla="*/ 1316736 h 2365248"/>
                  <a:gd name="connsiteX1" fmla="*/ 804672 w 2706624"/>
                  <a:gd name="connsiteY1" fmla="*/ 0 h 2365248"/>
                  <a:gd name="connsiteX2" fmla="*/ 1767840 w 2706624"/>
                  <a:gd name="connsiteY2" fmla="*/ 402336 h 2365248"/>
                  <a:gd name="connsiteX3" fmla="*/ 2706624 w 2706624"/>
                  <a:gd name="connsiteY3" fmla="*/ 1316736 h 2365248"/>
                  <a:gd name="connsiteX4" fmla="*/ 1243584 w 2706624"/>
                  <a:gd name="connsiteY4" fmla="*/ 2365248 h 2365248"/>
                  <a:gd name="connsiteX5" fmla="*/ 0 w 2706624"/>
                  <a:gd name="connsiteY5" fmla="*/ 1316736 h 2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6624" h="2365248">
                    <a:moveTo>
                      <a:pt x="0" y="1316736"/>
                    </a:moveTo>
                    <a:lnTo>
                      <a:pt x="804672" y="0"/>
                    </a:lnTo>
                    <a:lnTo>
                      <a:pt x="1767840" y="402336"/>
                    </a:lnTo>
                    <a:lnTo>
                      <a:pt x="2706624" y="1316736"/>
                    </a:lnTo>
                    <a:lnTo>
                      <a:pt x="1243584" y="2365248"/>
                    </a:lnTo>
                    <a:lnTo>
                      <a:pt x="0" y="1316736"/>
                    </a:ln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1676400" y="4187952"/>
                <a:ext cx="2706624" cy="2365248"/>
              </a:xfrm>
              <a:custGeom>
                <a:avLst/>
                <a:gdLst>
                  <a:gd name="connsiteX0" fmla="*/ 0 w 2706624"/>
                  <a:gd name="connsiteY0" fmla="*/ 1316736 h 2365248"/>
                  <a:gd name="connsiteX1" fmla="*/ 804672 w 2706624"/>
                  <a:gd name="connsiteY1" fmla="*/ 0 h 2365248"/>
                  <a:gd name="connsiteX2" fmla="*/ 1767840 w 2706624"/>
                  <a:gd name="connsiteY2" fmla="*/ 402336 h 2365248"/>
                  <a:gd name="connsiteX3" fmla="*/ 2706624 w 2706624"/>
                  <a:gd name="connsiteY3" fmla="*/ 1316736 h 2365248"/>
                  <a:gd name="connsiteX4" fmla="*/ 1243584 w 2706624"/>
                  <a:gd name="connsiteY4" fmla="*/ 2365248 h 2365248"/>
                  <a:gd name="connsiteX5" fmla="*/ 0 w 2706624"/>
                  <a:gd name="connsiteY5" fmla="*/ 1316736 h 2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6624" h="2365248">
                    <a:moveTo>
                      <a:pt x="0" y="1316736"/>
                    </a:moveTo>
                    <a:lnTo>
                      <a:pt x="804672" y="0"/>
                    </a:lnTo>
                    <a:lnTo>
                      <a:pt x="1767840" y="402336"/>
                    </a:lnTo>
                    <a:lnTo>
                      <a:pt x="2706624" y="1316736"/>
                    </a:lnTo>
                    <a:lnTo>
                      <a:pt x="1243584" y="2365248"/>
                    </a:lnTo>
                    <a:lnTo>
                      <a:pt x="0" y="1316736"/>
                    </a:lnTo>
                    <a:close/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2590800" y="3505200"/>
                <a:ext cx="2706624" cy="2365248"/>
              </a:xfrm>
              <a:custGeom>
                <a:avLst/>
                <a:gdLst>
                  <a:gd name="connsiteX0" fmla="*/ 0 w 2706624"/>
                  <a:gd name="connsiteY0" fmla="*/ 1316736 h 2365248"/>
                  <a:gd name="connsiteX1" fmla="*/ 804672 w 2706624"/>
                  <a:gd name="connsiteY1" fmla="*/ 0 h 2365248"/>
                  <a:gd name="connsiteX2" fmla="*/ 1767840 w 2706624"/>
                  <a:gd name="connsiteY2" fmla="*/ 402336 h 2365248"/>
                  <a:gd name="connsiteX3" fmla="*/ 2706624 w 2706624"/>
                  <a:gd name="connsiteY3" fmla="*/ 1316736 h 2365248"/>
                  <a:gd name="connsiteX4" fmla="*/ 1243584 w 2706624"/>
                  <a:gd name="connsiteY4" fmla="*/ 2365248 h 2365248"/>
                  <a:gd name="connsiteX5" fmla="*/ 0 w 2706624"/>
                  <a:gd name="connsiteY5" fmla="*/ 1316736 h 2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6624" h="2365248">
                    <a:moveTo>
                      <a:pt x="0" y="1316736"/>
                    </a:moveTo>
                    <a:lnTo>
                      <a:pt x="804672" y="0"/>
                    </a:lnTo>
                    <a:lnTo>
                      <a:pt x="1767840" y="402336"/>
                    </a:lnTo>
                    <a:lnTo>
                      <a:pt x="2706624" y="1316736"/>
                    </a:lnTo>
                    <a:lnTo>
                      <a:pt x="1243584" y="2365248"/>
                    </a:lnTo>
                    <a:lnTo>
                      <a:pt x="0" y="1316736"/>
                    </a:ln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5065776" y="3733800"/>
                <a:ext cx="2706624" cy="2365248"/>
              </a:xfrm>
              <a:custGeom>
                <a:avLst/>
                <a:gdLst>
                  <a:gd name="connsiteX0" fmla="*/ 0 w 2706624"/>
                  <a:gd name="connsiteY0" fmla="*/ 1316736 h 2365248"/>
                  <a:gd name="connsiteX1" fmla="*/ 804672 w 2706624"/>
                  <a:gd name="connsiteY1" fmla="*/ 0 h 2365248"/>
                  <a:gd name="connsiteX2" fmla="*/ 1767840 w 2706624"/>
                  <a:gd name="connsiteY2" fmla="*/ 402336 h 2365248"/>
                  <a:gd name="connsiteX3" fmla="*/ 2706624 w 2706624"/>
                  <a:gd name="connsiteY3" fmla="*/ 1316736 h 2365248"/>
                  <a:gd name="connsiteX4" fmla="*/ 1243584 w 2706624"/>
                  <a:gd name="connsiteY4" fmla="*/ 2365248 h 2365248"/>
                  <a:gd name="connsiteX5" fmla="*/ 0 w 2706624"/>
                  <a:gd name="connsiteY5" fmla="*/ 1316736 h 2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6624" h="2365248">
                    <a:moveTo>
                      <a:pt x="0" y="1316736"/>
                    </a:moveTo>
                    <a:lnTo>
                      <a:pt x="804672" y="0"/>
                    </a:lnTo>
                    <a:lnTo>
                      <a:pt x="1767840" y="402336"/>
                    </a:lnTo>
                    <a:lnTo>
                      <a:pt x="2706624" y="1316736"/>
                    </a:lnTo>
                    <a:lnTo>
                      <a:pt x="1243584" y="2365248"/>
                    </a:lnTo>
                    <a:lnTo>
                      <a:pt x="0" y="1316736"/>
                    </a:lnTo>
                    <a:close/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5751576" y="2819400"/>
                <a:ext cx="2706624" cy="2365248"/>
              </a:xfrm>
              <a:custGeom>
                <a:avLst/>
                <a:gdLst>
                  <a:gd name="connsiteX0" fmla="*/ 0 w 2706624"/>
                  <a:gd name="connsiteY0" fmla="*/ 1316736 h 2365248"/>
                  <a:gd name="connsiteX1" fmla="*/ 804672 w 2706624"/>
                  <a:gd name="connsiteY1" fmla="*/ 0 h 2365248"/>
                  <a:gd name="connsiteX2" fmla="*/ 1767840 w 2706624"/>
                  <a:gd name="connsiteY2" fmla="*/ 402336 h 2365248"/>
                  <a:gd name="connsiteX3" fmla="*/ 2706624 w 2706624"/>
                  <a:gd name="connsiteY3" fmla="*/ 1316736 h 2365248"/>
                  <a:gd name="connsiteX4" fmla="*/ 1243584 w 2706624"/>
                  <a:gd name="connsiteY4" fmla="*/ 2365248 h 2365248"/>
                  <a:gd name="connsiteX5" fmla="*/ 0 w 2706624"/>
                  <a:gd name="connsiteY5" fmla="*/ 1316736 h 2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6624" h="2365248">
                    <a:moveTo>
                      <a:pt x="0" y="1316736"/>
                    </a:moveTo>
                    <a:lnTo>
                      <a:pt x="804672" y="0"/>
                    </a:lnTo>
                    <a:lnTo>
                      <a:pt x="1767840" y="402336"/>
                    </a:lnTo>
                    <a:lnTo>
                      <a:pt x="2706624" y="1316736"/>
                    </a:lnTo>
                    <a:lnTo>
                      <a:pt x="1243584" y="2365248"/>
                    </a:lnTo>
                    <a:lnTo>
                      <a:pt x="0" y="1316736"/>
                    </a:ln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4379976" y="3349752"/>
                <a:ext cx="2706624" cy="2365248"/>
              </a:xfrm>
              <a:custGeom>
                <a:avLst/>
                <a:gdLst>
                  <a:gd name="connsiteX0" fmla="*/ 0 w 2706624"/>
                  <a:gd name="connsiteY0" fmla="*/ 1316736 h 2365248"/>
                  <a:gd name="connsiteX1" fmla="*/ 804672 w 2706624"/>
                  <a:gd name="connsiteY1" fmla="*/ 0 h 2365248"/>
                  <a:gd name="connsiteX2" fmla="*/ 1767840 w 2706624"/>
                  <a:gd name="connsiteY2" fmla="*/ 402336 h 2365248"/>
                  <a:gd name="connsiteX3" fmla="*/ 2706624 w 2706624"/>
                  <a:gd name="connsiteY3" fmla="*/ 1316736 h 2365248"/>
                  <a:gd name="connsiteX4" fmla="*/ 1243584 w 2706624"/>
                  <a:gd name="connsiteY4" fmla="*/ 2365248 h 2365248"/>
                  <a:gd name="connsiteX5" fmla="*/ 0 w 2706624"/>
                  <a:gd name="connsiteY5" fmla="*/ 1316736 h 2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6624" h="2365248">
                    <a:moveTo>
                      <a:pt x="0" y="1316736"/>
                    </a:moveTo>
                    <a:lnTo>
                      <a:pt x="804672" y="0"/>
                    </a:lnTo>
                    <a:lnTo>
                      <a:pt x="1767840" y="402336"/>
                    </a:lnTo>
                    <a:lnTo>
                      <a:pt x="2706624" y="1316736"/>
                    </a:lnTo>
                    <a:lnTo>
                      <a:pt x="1243584" y="2365248"/>
                    </a:lnTo>
                    <a:lnTo>
                      <a:pt x="0" y="1316736"/>
                    </a:ln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4572000" y="2743200"/>
                <a:ext cx="2706624" cy="2365248"/>
              </a:xfrm>
              <a:custGeom>
                <a:avLst/>
                <a:gdLst>
                  <a:gd name="connsiteX0" fmla="*/ 0 w 2706624"/>
                  <a:gd name="connsiteY0" fmla="*/ 1316736 h 2365248"/>
                  <a:gd name="connsiteX1" fmla="*/ 804672 w 2706624"/>
                  <a:gd name="connsiteY1" fmla="*/ 0 h 2365248"/>
                  <a:gd name="connsiteX2" fmla="*/ 1767840 w 2706624"/>
                  <a:gd name="connsiteY2" fmla="*/ 402336 h 2365248"/>
                  <a:gd name="connsiteX3" fmla="*/ 2706624 w 2706624"/>
                  <a:gd name="connsiteY3" fmla="*/ 1316736 h 2365248"/>
                  <a:gd name="connsiteX4" fmla="*/ 1243584 w 2706624"/>
                  <a:gd name="connsiteY4" fmla="*/ 2365248 h 2365248"/>
                  <a:gd name="connsiteX5" fmla="*/ 0 w 2706624"/>
                  <a:gd name="connsiteY5" fmla="*/ 1316736 h 2365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6624" h="2365248">
                    <a:moveTo>
                      <a:pt x="0" y="1316736"/>
                    </a:moveTo>
                    <a:lnTo>
                      <a:pt x="804672" y="0"/>
                    </a:lnTo>
                    <a:lnTo>
                      <a:pt x="1767840" y="402336"/>
                    </a:lnTo>
                    <a:lnTo>
                      <a:pt x="2706624" y="1316736"/>
                    </a:lnTo>
                    <a:lnTo>
                      <a:pt x="1243584" y="2365248"/>
                    </a:lnTo>
                    <a:lnTo>
                      <a:pt x="0" y="1316736"/>
                    </a:lnTo>
                    <a:close/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819400" y="3276600"/>
                <a:ext cx="152400" cy="1524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" name="Rectangle 53"/>
          <p:cNvSpPr/>
          <p:nvPr/>
        </p:nvSpPr>
        <p:spPr>
          <a:xfrm>
            <a:off x="8120663" y="2578106"/>
            <a:ext cx="478555" cy="6564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728284" y="2777342"/>
            <a:ext cx="784761" cy="7847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206839" y="2754581"/>
            <a:ext cx="784761" cy="7847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994568" y="2362200"/>
            <a:ext cx="784761" cy="7847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064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Planar Cover-Decomposability</a:t>
            </a:r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128568"/>
              </p:ext>
            </p:extLst>
          </p:nvPr>
        </p:nvGraphicFramePr>
        <p:xfrm>
          <a:off x="304800" y="1600200"/>
          <a:ext cx="8610600" cy="47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Cover-decomposable (</a:t>
                      </a:r>
                      <a:r>
                        <a:rPr lang="el-GR" sz="2400" dirty="0" smtClean="0"/>
                        <a:t>δ</a:t>
                      </a:r>
                      <a:r>
                        <a:rPr lang="en-US" sz="2400" dirty="0" smtClean="0"/>
                        <a:t>), if allowed shapes are…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Not cover-decomposable, if</a:t>
                      </a:r>
                      <a:r>
                        <a:rPr lang="en-US" sz="2400" baseline="0" dirty="0" smtClean="0"/>
                        <a:t> allowed shapes are…</a:t>
                      </a:r>
                      <a:endParaRPr lang="en-US" sz="2400" dirty="0"/>
                    </a:p>
                  </a:txBody>
                  <a:tcPr anchor="ctr"/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Halfspaces</a:t>
                      </a:r>
                      <a:r>
                        <a:rPr lang="en-US" sz="2400" dirty="0" smtClean="0"/>
                        <a:t> (3)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Lines</a:t>
                      </a:r>
                      <a:endParaRPr lang="en-US" sz="2400" dirty="0"/>
                    </a:p>
                  </a:txBody>
                  <a:tcPr anchor="ctr"/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Translates of any</a:t>
                      </a:r>
                      <a:r>
                        <a:rPr lang="en-US" sz="2400" baseline="0" dirty="0" smtClean="0"/>
                        <a:t> fixed convex polygon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Translates of any non-convex quadrilateral</a:t>
                      </a:r>
                      <a:endParaRPr lang="en-US" sz="2400" dirty="0"/>
                    </a:p>
                  </a:txBody>
                  <a:tcPr anchor="ctr"/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Scaled translates of any fixed triangle (12)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r>
                        <a:rPr lang="en-US" sz="2400" baseline="0" dirty="0" smtClean="0"/>
                        <a:t>xis-aligned rectangles</a:t>
                      </a:r>
                      <a:endParaRPr lang="en-US" sz="2400" dirty="0"/>
                    </a:p>
                  </a:txBody>
                  <a:tcPr anchor="ctr"/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Axis-aligned</a:t>
                      </a:r>
                      <a:r>
                        <a:rPr lang="en-US" sz="2400" baseline="0" dirty="0" smtClean="0"/>
                        <a:t> strips (3)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Strips</a:t>
                      </a:r>
                      <a:endParaRPr lang="en-US" sz="2400" dirty="0"/>
                    </a:p>
                  </a:txBody>
                  <a:tcPr anchor="ctr"/>
                </a:tc>
              </a:tr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Unit discs (33??)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Discs</a:t>
                      </a:r>
                      <a:r>
                        <a:rPr lang="en-US" sz="2400" baseline="0" dirty="0" smtClean="0"/>
                        <a:t> of mixed sizes</a:t>
                      </a:r>
                    </a:p>
                  </a:txBody>
                  <a:tcPr anchor="ctr"/>
                </a:tc>
              </a:tr>
              <a:tr h="5810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Squares? Translates of any fixed convex set?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aseline="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3873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Basic Question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686800" cy="51816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lvl="1">
              <a:buNone/>
            </a:pPr>
            <a:r>
              <a:rPr lang="en-US" dirty="0" smtClean="0"/>
              <a:t>Input: A </a:t>
            </a:r>
            <a:r>
              <a:rPr lang="en-US" u="sng" dirty="0" smtClean="0"/>
              <a:t>set system/</a:t>
            </a:r>
            <a:r>
              <a:rPr lang="en-US" u="sng" dirty="0" err="1" smtClean="0"/>
              <a:t>hypergraph</a:t>
            </a:r>
            <a:r>
              <a:rPr lang="en-US" dirty="0" smtClean="0"/>
              <a:t> (V, H)</a:t>
            </a:r>
          </a:p>
          <a:p>
            <a:pPr lvl="1"/>
            <a:r>
              <a:rPr lang="en-US" dirty="0" smtClean="0"/>
              <a:t>each S ∈ H is a </a:t>
            </a:r>
            <a:r>
              <a:rPr lang="en-US" dirty="0" err="1" smtClean="0"/>
              <a:t>hyperedge</a:t>
            </a:r>
            <a:r>
              <a:rPr lang="en-US" dirty="0" smtClean="0"/>
              <a:t> S ⊆ V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A </a:t>
            </a:r>
            <a:r>
              <a:rPr lang="en-US" u="sng" dirty="0" smtClean="0"/>
              <a:t>cover-decomposition</a:t>
            </a:r>
            <a:r>
              <a:rPr lang="en-US" dirty="0" smtClean="0"/>
              <a:t> is a partition</a:t>
            </a:r>
          </a:p>
          <a:p>
            <a:pPr lvl="1" algn="ctr">
              <a:buNone/>
            </a:pPr>
            <a:r>
              <a:rPr lang="en-US" dirty="0" smtClean="0"/>
              <a:t>H = H</a:t>
            </a:r>
            <a:r>
              <a:rPr lang="en-US" baseline="-25000" dirty="0" smtClean="0"/>
              <a:t>1</a:t>
            </a:r>
            <a:r>
              <a:rPr lang="en-US" dirty="0" smtClean="0"/>
              <a:t> ⨄ H</a:t>
            </a:r>
            <a:r>
              <a:rPr lang="en-US" baseline="-25000" dirty="0" smtClean="0"/>
              <a:t>2</a:t>
            </a:r>
            <a:r>
              <a:rPr lang="en-US" dirty="0" smtClean="0"/>
              <a:t> ⨄ … ⨄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k</a:t>
            </a:r>
            <a:endParaRPr lang="en-US" baseline="-25000" dirty="0" smtClean="0"/>
          </a:p>
          <a:p>
            <a:pPr lvl="1">
              <a:buNone/>
            </a:pPr>
            <a:r>
              <a:rPr lang="en-US" dirty="0" err="1" smtClean="0"/>
              <a:t>s.t</a:t>
            </a:r>
            <a:r>
              <a:rPr lang="en-US" dirty="0" smtClean="0"/>
              <a:t>. each H</a:t>
            </a:r>
            <a:r>
              <a:rPr lang="en-US" baseline="-25000" dirty="0" smtClean="0"/>
              <a:t>i</a:t>
            </a:r>
            <a:r>
              <a:rPr lang="en-US" dirty="0" smtClean="0"/>
              <a:t> is a cover of V,</a:t>
            </a:r>
            <a:br>
              <a:rPr lang="en-US" dirty="0" smtClean="0"/>
            </a:br>
            <a:r>
              <a:rPr lang="en-US" dirty="0" smtClean="0"/>
              <a:t>i.e. </a:t>
            </a:r>
            <a:r>
              <a:rPr lang="en-US" sz="3600" dirty="0" smtClean="0"/>
              <a:t>union</a:t>
            </a:r>
            <a:r>
              <a:rPr lang="en-US" dirty="0" smtClean="0"/>
              <a:t>(all </a:t>
            </a:r>
            <a:r>
              <a:rPr lang="en-US" dirty="0" err="1" smtClean="0"/>
              <a:t>hyperedges</a:t>
            </a:r>
            <a:r>
              <a:rPr lang="en-US" dirty="0" smtClean="0"/>
              <a:t> in H</a:t>
            </a:r>
            <a:r>
              <a:rPr lang="en-US" baseline="-25000" dirty="0" smtClean="0"/>
              <a:t>i</a:t>
            </a:r>
            <a:r>
              <a:rPr lang="en-US" dirty="0" smtClean="0"/>
              <a:t>) = V</a:t>
            </a:r>
          </a:p>
          <a:p>
            <a:pPr lvl="1">
              <a:buNone/>
            </a:pPr>
            <a:r>
              <a:rPr lang="en-US" dirty="0" smtClean="0"/>
              <a:t>Given family, as coverage </a:t>
            </a:r>
            <a:r>
              <a:rPr lang="el-GR" dirty="0"/>
              <a:t>δ</a:t>
            </a:r>
            <a:r>
              <a:rPr lang="en-US" dirty="0" smtClean="0"/>
              <a:t> grows, does </a:t>
            </a: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cd := best possible k</a:t>
            </a:r>
            <a:r>
              <a:rPr lang="en-US" dirty="0" smtClean="0"/>
              <a:t> also grow?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Edge Cover </a:t>
            </a:r>
            <a:r>
              <a:rPr lang="en-US" dirty="0" err="1" smtClean="0"/>
              <a:t>Colouring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buNone/>
            </a:pPr>
            <a:r>
              <a:rPr lang="en-US" dirty="0" err="1" smtClean="0"/>
              <a:t>Hypergraphs</a:t>
            </a:r>
            <a:r>
              <a:rPr lang="en-US" dirty="0" smtClean="0"/>
              <a:t> with edge size 2: graphs</a:t>
            </a:r>
          </a:p>
          <a:p>
            <a:pPr lvl="1">
              <a:buNone/>
            </a:pPr>
            <a:r>
              <a:rPr lang="en-US" dirty="0" smtClean="0"/>
              <a:t>Can we guarantee many disjoint edge covers if </a:t>
            </a:r>
            <a:r>
              <a:rPr lang="el-GR" dirty="0" smtClean="0"/>
              <a:t>δ</a:t>
            </a:r>
            <a:r>
              <a:rPr lang="en-US" dirty="0" smtClean="0"/>
              <a:t> is large enough?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⌊</a:t>
            </a:r>
            <a:r>
              <a:rPr lang="el-GR" dirty="0"/>
              <a:t>δ</a:t>
            </a:r>
            <a:r>
              <a:rPr lang="en-US" dirty="0"/>
              <a:t>/2⌋ </a:t>
            </a:r>
            <a:r>
              <a:rPr lang="en-US" dirty="0" smtClean="0"/>
              <a:t>by </a:t>
            </a:r>
            <a:r>
              <a:rPr lang="en-US" b="1" dirty="0" smtClean="0"/>
              <a:t>assignment problem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can orient edges </a:t>
            </a:r>
            <a:r>
              <a:rPr lang="en-US" dirty="0" err="1" smtClean="0"/>
              <a:t>s.t.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vertex is head of</a:t>
            </a:r>
            <a:br>
              <a:rPr lang="en-US" dirty="0" smtClean="0"/>
            </a:br>
            <a:r>
              <a:rPr lang="en-US" dirty="0" smtClean="0"/>
              <a:t>at least </a:t>
            </a:r>
            <a:r>
              <a:rPr lang="en-US" dirty="0"/>
              <a:t>⌊</a:t>
            </a:r>
            <a:r>
              <a:rPr lang="el-GR" dirty="0"/>
              <a:t>δ</a:t>
            </a:r>
            <a:r>
              <a:rPr lang="en-US" dirty="0"/>
              <a:t>/2</a:t>
            </a:r>
            <a:r>
              <a:rPr lang="en-US" dirty="0" smtClean="0"/>
              <a:t>⌋ edges</a:t>
            </a:r>
          </a:p>
        </p:txBody>
      </p:sp>
      <p:sp>
        <p:nvSpPr>
          <p:cNvPr id="21" name="Oval 20"/>
          <p:cNvSpPr/>
          <p:nvPr/>
        </p:nvSpPr>
        <p:spPr>
          <a:xfrm>
            <a:off x="7167748" y="4038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229600" y="4856018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324600" y="4849091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05600" y="5791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72400" y="5801096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1" idx="5"/>
          </p:cNvCxnSpPr>
          <p:nvPr/>
        </p:nvCxnSpPr>
        <p:spPr>
          <a:xfrm>
            <a:off x="7297830" y="4168682"/>
            <a:ext cx="931770" cy="756609"/>
          </a:xfrm>
          <a:prstGeom prst="straightConnector1">
            <a:avLst/>
          </a:prstGeom>
          <a:ln w="127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1" idx="4"/>
            <a:endCxn id="25" idx="0"/>
          </p:cNvCxnSpPr>
          <p:nvPr/>
        </p:nvCxnSpPr>
        <p:spPr>
          <a:xfrm>
            <a:off x="7243948" y="4191000"/>
            <a:ext cx="604652" cy="1610096"/>
          </a:xfrm>
          <a:prstGeom prst="straightConnector1">
            <a:avLst/>
          </a:prstGeom>
          <a:ln w="127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4" idx="0"/>
          </p:cNvCxnSpPr>
          <p:nvPr/>
        </p:nvCxnSpPr>
        <p:spPr>
          <a:xfrm flipV="1">
            <a:off x="6781800" y="4191000"/>
            <a:ext cx="462148" cy="1600200"/>
          </a:xfrm>
          <a:prstGeom prst="straightConnector1">
            <a:avLst/>
          </a:prstGeom>
          <a:ln w="127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1" idx="3"/>
          </p:cNvCxnSpPr>
          <p:nvPr/>
        </p:nvCxnSpPr>
        <p:spPr>
          <a:xfrm flipV="1">
            <a:off x="6477000" y="4168682"/>
            <a:ext cx="713066" cy="687336"/>
          </a:xfrm>
          <a:prstGeom prst="straightConnector1">
            <a:avLst/>
          </a:prstGeom>
          <a:ln w="127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3"/>
            <a:endCxn id="25" idx="7"/>
          </p:cNvCxnSpPr>
          <p:nvPr/>
        </p:nvCxnSpPr>
        <p:spPr>
          <a:xfrm flipH="1">
            <a:off x="7902482" y="4986100"/>
            <a:ext cx="349436" cy="837314"/>
          </a:xfrm>
          <a:prstGeom prst="straightConnector1">
            <a:avLst/>
          </a:prstGeom>
          <a:ln w="127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5" idx="2"/>
            <a:endCxn id="24" idx="6"/>
          </p:cNvCxnSpPr>
          <p:nvPr/>
        </p:nvCxnSpPr>
        <p:spPr>
          <a:xfrm flipH="1" flipV="1">
            <a:off x="6858000" y="5867400"/>
            <a:ext cx="914400" cy="9896"/>
          </a:xfrm>
          <a:prstGeom prst="straightConnector1">
            <a:avLst/>
          </a:prstGeom>
          <a:ln w="127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4" idx="1"/>
          </p:cNvCxnSpPr>
          <p:nvPr/>
        </p:nvCxnSpPr>
        <p:spPr>
          <a:xfrm flipH="1" flipV="1">
            <a:off x="6400800" y="5008418"/>
            <a:ext cx="327118" cy="805100"/>
          </a:xfrm>
          <a:prstGeom prst="straightConnector1">
            <a:avLst/>
          </a:prstGeom>
          <a:ln w="127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5" idx="1"/>
          </p:cNvCxnSpPr>
          <p:nvPr/>
        </p:nvCxnSpPr>
        <p:spPr>
          <a:xfrm flipH="1" flipV="1">
            <a:off x="6477000" y="5001491"/>
            <a:ext cx="1317718" cy="821923"/>
          </a:xfrm>
          <a:prstGeom prst="straightConnector1">
            <a:avLst/>
          </a:prstGeom>
          <a:ln w="127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477000" y="4925291"/>
            <a:ext cx="1752600" cy="30404"/>
          </a:xfrm>
          <a:prstGeom prst="straightConnector1">
            <a:avLst/>
          </a:prstGeom>
          <a:ln w="127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2" idx="3"/>
            <a:endCxn id="24" idx="7"/>
          </p:cNvCxnSpPr>
          <p:nvPr/>
        </p:nvCxnSpPr>
        <p:spPr>
          <a:xfrm flipH="1">
            <a:off x="6835682" y="4986100"/>
            <a:ext cx="1416236" cy="827418"/>
          </a:xfrm>
          <a:prstGeom prst="straightConnector1">
            <a:avLst/>
          </a:prstGeom>
          <a:ln w="1270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297830" y="4158786"/>
            <a:ext cx="931770" cy="756609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243948" y="4181104"/>
            <a:ext cx="604652" cy="161009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781800" y="4181104"/>
            <a:ext cx="462148" cy="1600200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6477000" y="4158786"/>
            <a:ext cx="713066" cy="68733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902482" y="4976204"/>
            <a:ext cx="349436" cy="837314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858000" y="5857504"/>
            <a:ext cx="914400" cy="9896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6400800" y="4998522"/>
            <a:ext cx="327118" cy="8051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6477000" y="4991595"/>
            <a:ext cx="1317718" cy="821923"/>
          </a:xfrm>
          <a:prstGeom prst="straightConnector1">
            <a:avLst/>
          </a:prstGeom>
          <a:ln w="254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477000" y="4915395"/>
            <a:ext cx="1752600" cy="3040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6835682" y="4976204"/>
            <a:ext cx="1416236" cy="82741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56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Cover-Decomposition in Graphs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R. P. Gupta, 1970s:</a:t>
            </a:r>
          </a:p>
          <a:p>
            <a:pPr lvl="1" algn="ctr">
              <a:buNone/>
            </a:pPr>
            <a:r>
              <a:rPr lang="en-US" dirty="0" smtClean="0"/>
              <a:t>In a graph, </a:t>
            </a:r>
            <a:r>
              <a:rPr lang="en-US" dirty="0" err="1" smtClean="0"/>
              <a:t>cd</a:t>
            </a:r>
            <a:r>
              <a:rPr lang="en-US" dirty="0" smtClean="0"/>
              <a:t> ≥ </a:t>
            </a:r>
            <a:r>
              <a:rPr lang="el-GR" dirty="0" smtClean="0"/>
              <a:t>δ</a:t>
            </a:r>
            <a:r>
              <a:rPr lang="en-US" dirty="0" smtClean="0"/>
              <a:t>-1.</a:t>
            </a:r>
          </a:p>
          <a:p>
            <a:pPr lvl="1" algn="ctr">
              <a:buNone/>
            </a:pP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 a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multigraph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cd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≥ ⌊</a:t>
            </a:r>
            <a:r>
              <a:rPr lang="en-US" baseline="30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l-GR" baseline="30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δ</a:t>
            </a:r>
            <a:r>
              <a:rPr lang="en-US" baseline="30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+1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/</a:t>
            </a:r>
            <a:r>
              <a:rPr lang="en-US" baseline="-25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4</a:t>
            </a:r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⌋.</a:t>
            </a:r>
            <a:endParaRPr lang="en-US" baseline="-250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347472" lvl="1" indent="-347472">
              <a:buNone/>
            </a:pPr>
            <a:r>
              <a:rPr lang="en-US" dirty="0" smtClean="0"/>
              <a:t>Tight </a:t>
            </a:r>
            <a:r>
              <a:rPr lang="en-US" dirty="0" err="1" smtClean="0"/>
              <a:t>multigraph</a:t>
            </a:r>
            <a:r>
              <a:rPr lang="en-US" dirty="0" smtClean="0"/>
              <a:t> examples: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430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4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3"/>
            <a:endCxn id="5" idx="0"/>
          </p:cNvCxnSpPr>
          <p:nvPr/>
        </p:nvCxnSpPr>
        <p:spPr>
          <a:xfrm rot="5400000">
            <a:off x="1028700" y="4282982"/>
            <a:ext cx="1012918" cy="63191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7" idx="0"/>
          </p:cNvCxnSpPr>
          <p:nvPr/>
        </p:nvCxnSpPr>
        <p:spPr>
          <a:xfrm rot="16200000" flipH="1">
            <a:off x="1768382" y="4282982"/>
            <a:ext cx="1012918" cy="63191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3434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57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292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2" idx="1"/>
            <a:endCxn id="23" idx="2"/>
          </p:cNvCxnSpPr>
          <p:nvPr/>
        </p:nvCxnSpPr>
        <p:spPr>
          <a:xfrm rot="16200000" flipH="1" flipV="1">
            <a:off x="3413218" y="4229100"/>
            <a:ext cx="1196882" cy="70811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4"/>
            <a:endCxn id="24" idx="2"/>
          </p:cNvCxnSpPr>
          <p:nvPr/>
        </p:nvCxnSpPr>
        <p:spPr>
          <a:xfrm rot="16200000" flipH="1">
            <a:off x="4191000" y="4343400"/>
            <a:ext cx="10668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6"/>
            <a:endCxn id="24" idx="2"/>
          </p:cNvCxnSpPr>
          <p:nvPr/>
        </p:nvCxnSpPr>
        <p:spPr>
          <a:xfrm>
            <a:off x="3810000" y="5181600"/>
            <a:ext cx="1219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4"/>
            <a:endCxn id="23" idx="6"/>
          </p:cNvCxnSpPr>
          <p:nvPr/>
        </p:nvCxnSpPr>
        <p:spPr>
          <a:xfrm rot="5400000">
            <a:off x="3581400" y="4343400"/>
            <a:ext cx="10668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2" idx="6"/>
            <a:endCxn id="24" idx="6"/>
          </p:cNvCxnSpPr>
          <p:nvPr/>
        </p:nvCxnSpPr>
        <p:spPr>
          <a:xfrm>
            <a:off x="4495800" y="4038600"/>
            <a:ext cx="685800" cy="1143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14400" y="54102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δ</a:t>
            </a:r>
            <a:r>
              <a:rPr lang="en-US" sz="3200" dirty="0" smtClean="0"/>
              <a:t>=2  cd=1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52800" y="54102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δ</a:t>
            </a:r>
            <a:r>
              <a:rPr lang="en-US" sz="3200" dirty="0" smtClean="0"/>
              <a:t>=3  cd=2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00" y="55112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</a:p>
        </p:txBody>
      </p:sp>
      <p:sp>
        <p:nvSpPr>
          <p:cNvPr id="21" name="Oval 20"/>
          <p:cNvSpPr/>
          <p:nvPr/>
        </p:nvSpPr>
        <p:spPr>
          <a:xfrm>
            <a:off x="6629400" y="3962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436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152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1" idx="1"/>
            <a:endCxn id="29" idx="2"/>
          </p:cNvCxnSpPr>
          <p:nvPr/>
        </p:nvCxnSpPr>
        <p:spPr>
          <a:xfrm rot="16200000" flipH="1" flipV="1">
            <a:off x="5699218" y="4229100"/>
            <a:ext cx="1196882" cy="70811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1" idx="4"/>
            <a:endCxn id="30" idx="2"/>
          </p:cNvCxnSpPr>
          <p:nvPr/>
        </p:nvCxnSpPr>
        <p:spPr>
          <a:xfrm rot="16200000" flipH="1">
            <a:off x="6477000" y="4343400"/>
            <a:ext cx="106680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6"/>
            <a:endCxn id="30" idx="2"/>
          </p:cNvCxnSpPr>
          <p:nvPr/>
        </p:nvCxnSpPr>
        <p:spPr>
          <a:xfrm>
            <a:off x="6096000" y="5181600"/>
            <a:ext cx="12192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4"/>
            <a:endCxn id="29" idx="6"/>
          </p:cNvCxnSpPr>
          <p:nvPr/>
        </p:nvCxnSpPr>
        <p:spPr>
          <a:xfrm rot="5400000">
            <a:off x="5867400" y="4343400"/>
            <a:ext cx="10668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6"/>
            <a:endCxn id="30" idx="6"/>
          </p:cNvCxnSpPr>
          <p:nvPr/>
        </p:nvCxnSpPr>
        <p:spPr>
          <a:xfrm>
            <a:off x="6781800" y="4038600"/>
            <a:ext cx="685800" cy="11430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38800" y="54102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δ</a:t>
            </a:r>
            <a:r>
              <a:rPr lang="en-US" sz="3200" dirty="0" smtClean="0"/>
              <a:t>=4  </a:t>
            </a:r>
            <a:r>
              <a:rPr lang="en-US" sz="3200" dirty="0" err="1" smtClean="0"/>
              <a:t>cd</a:t>
            </a:r>
            <a:r>
              <a:rPr lang="en-US" sz="3200" dirty="0" smtClean="0"/>
              <a:t>=3</a:t>
            </a:r>
          </a:p>
        </p:txBody>
      </p:sp>
      <p:cxnSp>
        <p:nvCxnSpPr>
          <p:cNvPr id="38" name="Straight Connector 37"/>
          <p:cNvCxnSpPr>
            <a:stCxn id="29" idx="4"/>
            <a:endCxn id="30" idx="4"/>
          </p:cNvCxnSpPr>
          <p:nvPr/>
        </p:nvCxnSpPr>
        <p:spPr>
          <a:xfrm rot="16200000" flipH="1">
            <a:off x="6705600" y="4572000"/>
            <a:ext cx="0" cy="1371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2"/>
            <a:endCxn id="5" idx="6"/>
          </p:cNvCxnSpPr>
          <p:nvPr/>
        </p:nvCxnSpPr>
        <p:spPr>
          <a:xfrm rot="10800000">
            <a:off x="1295400" y="5181600"/>
            <a:ext cx="12192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Gupta’s Theorem</a:t>
            </a:r>
            <a:br>
              <a:rPr lang="en-US" dirty="0" smtClean="0"/>
            </a:br>
            <a:r>
              <a:rPr lang="en-US" sz="1800" dirty="0" smtClean="0"/>
              <a:t>(by Alon-Berke-Buchin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-Csorba-Shannigrahi-Speckmann-Zumstein)</a:t>
            </a:r>
            <a:endParaRPr lang="en-US" sz="1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478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Observation 1: </a:t>
            </a:r>
            <a:r>
              <a:rPr lang="en-US" dirty="0" smtClean="0"/>
              <a:t>bipartite </a:t>
            </a:r>
            <a:r>
              <a:rPr lang="en-US" dirty="0" smtClean="0"/>
              <a:t>case </a:t>
            </a:r>
            <a:r>
              <a:rPr lang="en-US" dirty="0" smtClean="0"/>
              <a:t>is easy</a:t>
            </a:r>
            <a:endParaRPr lang="en-US" dirty="0" smtClean="0"/>
          </a:p>
          <a:p>
            <a:pPr lvl="0"/>
            <a:r>
              <a:rPr lang="en-US" dirty="0" smtClean="0"/>
              <a:t>Observation 2: every graph has a bipartite </a:t>
            </a:r>
            <a:r>
              <a:rPr lang="en-US" dirty="0" err="1" smtClean="0"/>
              <a:t>subgraph</a:t>
            </a:r>
            <a:r>
              <a:rPr lang="en-US" dirty="0" smtClean="0"/>
              <a:t> where each v retains degree at least </a:t>
            </a:r>
            <a:r>
              <a:rPr lang="el-GR" dirty="0" smtClean="0"/>
              <a:t>δ</a:t>
            </a:r>
            <a:r>
              <a:rPr lang="en-US" dirty="0" smtClean="0"/>
              <a:t>/2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38400" y="4038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5638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52800" y="4038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5638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00200" y="4038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47800" y="5638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6800" y="4038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5638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14800" y="4038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1" idx="4"/>
            <a:endCxn id="10" idx="0"/>
          </p:cNvCxnSpPr>
          <p:nvPr/>
        </p:nvCxnSpPr>
        <p:spPr>
          <a:xfrm rot="16200000" flipH="1">
            <a:off x="609600" y="4724400"/>
            <a:ext cx="1447800" cy="381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5" idx="1"/>
          </p:cNvCxnSpPr>
          <p:nvPr/>
        </p:nvCxnSpPr>
        <p:spPr>
          <a:xfrm rot="16200000" flipH="1">
            <a:off x="1196882" y="4702082"/>
            <a:ext cx="1492436" cy="4256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2"/>
            <a:endCxn id="12" idx="7"/>
          </p:cNvCxnSpPr>
          <p:nvPr/>
        </p:nvCxnSpPr>
        <p:spPr>
          <a:xfrm rot="10800000" flipV="1">
            <a:off x="968282" y="4114800"/>
            <a:ext cx="1470118" cy="15463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12" idx="0"/>
          </p:cNvCxnSpPr>
          <p:nvPr/>
        </p:nvCxnSpPr>
        <p:spPr>
          <a:xfrm rot="5400000">
            <a:off x="533400" y="4549682"/>
            <a:ext cx="1470118" cy="7081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2" idx="2"/>
          </p:cNvCxnSpPr>
          <p:nvPr/>
        </p:nvCxnSpPr>
        <p:spPr>
          <a:xfrm rot="5400000">
            <a:off x="190500" y="4816382"/>
            <a:ext cx="1546318" cy="2509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3"/>
            <a:endCxn id="5" idx="7"/>
          </p:cNvCxnSpPr>
          <p:nvPr/>
        </p:nvCxnSpPr>
        <p:spPr>
          <a:xfrm rot="5400000">
            <a:off x="2073182" y="4359182"/>
            <a:ext cx="1492436" cy="11114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4"/>
            <a:endCxn id="13" idx="0"/>
          </p:cNvCxnSpPr>
          <p:nvPr/>
        </p:nvCxnSpPr>
        <p:spPr>
          <a:xfrm rot="5400000">
            <a:off x="3429000" y="4876800"/>
            <a:ext cx="1447800" cy="76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5"/>
            <a:endCxn id="13" idx="1"/>
          </p:cNvCxnSpPr>
          <p:nvPr/>
        </p:nvCxnSpPr>
        <p:spPr>
          <a:xfrm rot="16200000" flipH="1">
            <a:off x="3025682" y="4625882"/>
            <a:ext cx="1492436" cy="5780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3"/>
            <a:endCxn id="8" idx="7"/>
          </p:cNvCxnSpPr>
          <p:nvPr/>
        </p:nvCxnSpPr>
        <p:spPr>
          <a:xfrm rot="5400000">
            <a:off x="2949482" y="4473482"/>
            <a:ext cx="1492436" cy="8828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4"/>
            <a:endCxn id="5" idx="0"/>
          </p:cNvCxnSpPr>
          <p:nvPr/>
        </p:nvCxnSpPr>
        <p:spPr>
          <a:xfrm rot="5400000">
            <a:off x="1638300" y="4762500"/>
            <a:ext cx="1447800" cy="3048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4"/>
            <a:endCxn id="8" idx="0"/>
          </p:cNvCxnSpPr>
          <p:nvPr/>
        </p:nvCxnSpPr>
        <p:spPr>
          <a:xfrm rot="5400000">
            <a:off x="2590800" y="4800600"/>
            <a:ext cx="1447800" cy="2286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5"/>
            <a:endCxn id="8" idx="1"/>
          </p:cNvCxnSpPr>
          <p:nvPr/>
        </p:nvCxnSpPr>
        <p:spPr>
          <a:xfrm rot="16200000" flipH="1">
            <a:off x="2111282" y="4625882"/>
            <a:ext cx="1492436" cy="5780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" idx="3"/>
            <a:endCxn id="10" idx="7"/>
          </p:cNvCxnSpPr>
          <p:nvPr/>
        </p:nvCxnSpPr>
        <p:spPr>
          <a:xfrm rot="5400000">
            <a:off x="1273082" y="4473482"/>
            <a:ext cx="1492436" cy="8828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1" idx="7"/>
            <a:endCxn id="9" idx="0"/>
          </p:cNvCxnSpPr>
          <p:nvPr/>
        </p:nvCxnSpPr>
        <p:spPr>
          <a:xfrm rot="5400000" flipH="1" flipV="1">
            <a:off x="1425482" y="3810000"/>
            <a:ext cx="22318" cy="479518"/>
          </a:xfrm>
          <a:prstGeom prst="curvedConnector3">
            <a:avLst>
              <a:gd name="adj1" fmla="val 1124285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1" idx="7"/>
            <a:endCxn id="7" idx="1"/>
          </p:cNvCxnSpPr>
          <p:nvPr/>
        </p:nvCxnSpPr>
        <p:spPr>
          <a:xfrm rot="5400000" flipH="1" flipV="1">
            <a:off x="2286000" y="2971800"/>
            <a:ext cx="12700" cy="2178236"/>
          </a:xfrm>
          <a:prstGeom prst="curvedConnector3">
            <a:avLst>
              <a:gd name="adj1" fmla="val 1975732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9" idx="7"/>
            <a:endCxn id="14" idx="1"/>
          </p:cNvCxnSpPr>
          <p:nvPr/>
        </p:nvCxnSpPr>
        <p:spPr>
          <a:xfrm rot="5400000" flipH="1" flipV="1">
            <a:off x="2933700" y="2857500"/>
            <a:ext cx="12700" cy="2406836"/>
          </a:xfrm>
          <a:prstGeom prst="curvedConnector3">
            <a:avLst>
              <a:gd name="adj1" fmla="val 3471843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4" idx="3"/>
            <a:endCxn id="10" idx="6"/>
          </p:cNvCxnSpPr>
          <p:nvPr/>
        </p:nvCxnSpPr>
        <p:spPr>
          <a:xfrm flipH="1">
            <a:off x="1600200" y="4168682"/>
            <a:ext cx="2536918" cy="15463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12" idx="4"/>
            <a:endCxn id="10" idx="4"/>
          </p:cNvCxnSpPr>
          <p:nvPr/>
        </p:nvCxnSpPr>
        <p:spPr>
          <a:xfrm rot="16200000" flipH="1">
            <a:off x="1219200" y="5486400"/>
            <a:ext cx="12700" cy="609600"/>
          </a:xfrm>
          <a:prstGeom prst="curvedConnector3">
            <a:avLst>
              <a:gd name="adj1" fmla="val 180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8" idx="4"/>
            <a:endCxn id="13" idx="4"/>
          </p:cNvCxnSpPr>
          <p:nvPr/>
        </p:nvCxnSpPr>
        <p:spPr>
          <a:xfrm rot="16200000" flipH="1">
            <a:off x="3657600" y="5334000"/>
            <a:ext cx="12700" cy="914400"/>
          </a:xfrm>
          <a:prstGeom prst="curvedConnector3">
            <a:avLst>
              <a:gd name="adj1" fmla="val 180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5" idx="5"/>
            <a:endCxn id="13" idx="4"/>
          </p:cNvCxnSpPr>
          <p:nvPr/>
        </p:nvCxnSpPr>
        <p:spPr>
          <a:xfrm rot="16200000" flipH="1">
            <a:off x="3178082" y="4854482"/>
            <a:ext cx="22318" cy="1851118"/>
          </a:xfrm>
          <a:prstGeom prst="curvedConnector3">
            <a:avLst>
              <a:gd name="adj1" fmla="val 1656381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2"/>
          <p:cNvSpPr txBox="1">
            <a:spLocks/>
          </p:cNvSpPr>
          <p:nvPr/>
        </p:nvSpPr>
        <p:spPr>
          <a:xfrm>
            <a:off x="4572000" y="36576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457200" algn="l" defTabSz="914400" rtl="0" eaLnBrk="1" latinLnBrk="0" hangingPunct="1">
              <a:spcBef>
                <a:spcPts val="500"/>
              </a:spcBef>
              <a:buSzPct val="80000"/>
              <a:buFont typeface="Segoe Print" pitchFamily="2" charset="0"/>
              <a:buChar char="♫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365760" algn="l" defTabSz="914400" rtl="0" eaLnBrk="1" latinLnBrk="0" hangingPunct="1">
              <a:spcBef>
                <a:spcPts val="500"/>
              </a:spcBef>
              <a:buSzPct val="80000"/>
              <a:buFont typeface="Segoe Print" pitchFamily="2" charset="0"/>
              <a:buChar char="♪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ceil(</a:t>
            </a:r>
            <a:r>
              <a:rPr lang="el-GR" dirty="0" smtClean="0"/>
              <a:t>δ</a:t>
            </a:r>
            <a:r>
              <a:rPr lang="en-US" dirty="0" smtClean="0"/>
              <a:t>/2) from</a:t>
            </a:r>
            <a:br>
              <a:rPr lang="en-US" dirty="0" smtClean="0"/>
            </a:b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bipartitized</a:t>
            </a:r>
            <a:r>
              <a:rPr lang="en-US" dirty="0" smtClean="0"/>
              <a:t> edges</a:t>
            </a:r>
          </a:p>
          <a:p>
            <a:r>
              <a:rPr lang="en-US" dirty="0" smtClean="0"/>
              <a:t>floor(floor(</a:t>
            </a:r>
            <a:r>
              <a:rPr lang="el-GR" dirty="0" smtClean="0"/>
              <a:t>δ</a:t>
            </a:r>
            <a:r>
              <a:rPr lang="en-US" dirty="0" smtClean="0"/>
              <a:t>/2)/2)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smtClean="0">
                <a:solidFill>
                  <a:srgbClr val="00B050"/>
                </a:solidFill>
              </a:rPr>
              <a:t>leftovers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(assignment prob.)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487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theme/theme1.xml><?xml version="1.0" encoding="utf-8"?>
<a:theme xmlns:a="http://schemas.openxmlformats.org/drawingml/2006/main" name="foo2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6">
      <a:majorFont>
        <a:latin typeface="Sketch Rockwell"/>
        <a:ea typeface=""/>
        <a:cs typeface=""/>
      </a:majorFont>
      <a:minorFont>
        <a:latin typeface="Segoe Print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5553</TotalTime>
  <Words>1111</Words>
  <Application>Microsoft Office PowerPoint</Application>
  <PresentationFormat>On-screen Show (4:3)</PresentationFormat>
  <Paragraphs>175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Sketch Rockwell</vt:lpstr>
      <vt:lpstr>Segoe Print</vt:lpstr>
      <vt:lpstr>Calibri</vt:lpstr>
      <vt:lpstr>foo2</vt:lpstr>
      <vt:lpstr>Cover-Decomposition and Polychromatic Numbers</vt:lpstr>
      <vt:lpstr>Cover-Decomposability</vt:lpstr>
      <vt:lpstr>Cover-Decomposability</vt:lpstr>
      <vt:lpstr>Cover-Decomposability</vt:lpstr>
      <vt:lpstr>Planar Cover-Decomposability</vt:lpstr>
      <vt:lpstr>The Basic Question</vt:lpstr>
      <vt:lpstr>Edge Cover Colouring</vt:lpstr>
      <vt:lpstr>Cover-Decomposition in Graphs</vt:lpstr>
      <vt:lpstr>Proof of Gupta’s Theorem (by Alon-Berke-Buchin2-Csorba-Shannigrahi-Speckmann-Zumstein)</vt:lpstr>
      <vt:lpstr>Main Results</vt:lpstr>
      <vt:lpstr>The Dual Question</vt:lpstr>
      <vt:lpstr>Lovasz Local Lemma:</vt:lpstr>
      <vt:lpstr>Edge size ≤ R</vt:lpstr>
      <vt:lpstr>Improving the bound</vt:lpstr>
      <vt:lpstr>Splitting the Hypergraph</vt:lpstr>
      <vt:lpstr>Iterated Pairwise Splitting</vt:lpstr>
      <vt:lpstr>Iterated Pairwise Splitting</vt:lpstr>
      <vt:lpstr>Beck-Fiala Theorem (‘81)</vt:lpstr>
      <vt:lpstr>Beck-Fiala Algorithm</vt:lpstr>
      <vt:lpstr>To the Trees</vt:lpstr>
      <vt:lpstr>Bad Trees</vt:lpstr>
      <vt:lpstr>Sparse Hypergraphs [Alon-Berke-Buchin2-Csorba-Shannigrahi-Speckmann-Zumstein]</vt:lpstr>
      <vt:lpstr>More Results</vt:lpstr>
      <vt:lpstr>Cover Scheduling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Colouring Hypergraphs Polychromatically</dc:title>
  <dc:creator>daveagp</dc:creator>
  <cp:lastModifiedBy>dp6</cp:lastModifiedBy>
  <cp:revision>96</cp:revision>
  <dcterms:created xsi:type="dcterms:W3CDTF">2010-11-09T15:31:17Z</dcterms:created>
  <dcterms:modified xsi:type="dcterms:W3CDTF">2012-12-06T20:18:45Z</dcterms:modified>
</cp:coreProperties>
</file>