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86" r:id="rId4"/>
    <p:sldId id="269" r:id="rId5"/>
    <p:sldId id="287" r:id="rId6"/>
    <p:sldId id="288" r:id="rId7"/>
    <p:sldId id="268" r:id="rId8"/>
    <p:sldId id="267" r:id="rId9"/>
    <p:sldId id="280" r:id="rId10"/>
    <p:sldId id="290" r:id="rId11"/>
    <p:sldId id="284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06DCE6-3982-45CE-B28D-8F7011CC3A8B}">
          <p14:sldIdLst>
            <p14:sldId id="256"/>
            <p14:sldId id="260"/>
            <p14:sldId id="286"/>
            <p14:sldId id="269"/>
            <p14:sldId id="287"/>
            <p14:sldId id="288"/>
            <p14:sldId id="268"/>
            <p14:sldId id="267"/>
            <p14:sldId id="280"/>
            <p14:sldId id="290"/>
            <p14:sldId id="284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093" autoAdjust="0"/>
  </p:normalViewPr>
  <p:slideViewPr>
    <p:cSldViewPr>
      <p:cViewPr varScale="1">
        <p:scale>
          <a:sx n="56" d="100"/>
          <a:sy n="5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mp\wp_users%20(1)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oogle%20Drive\cscircles-talks\graphs-2012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oogle%20Drive\cscircles-talks\graphs-2012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'wp_users (1)'!$B$1:$B$100</c:f>
              <c:numCache>
                <c:formatCode>m/d/yyyy</c:formatCode>
                <c:ptCount val="100"/>
                <c:pt idx="0">
                  <c:v>40874</c:v>
                </c:pt>
                <c:pt idx="1">
                  <c:v>40946</c:v>
                </c:pt>
                <c:pt idx="2">
                  <c:v>40999</c:v>
                </c:pt>
                <c:pt idx="3">
                  <c:v>41033</c:v>
                </c:pt>
                <c:pt idx="4">
                  <c:v>41036</c:v>
                </c:pt>
                <c:pt idx="5">
                  <c:v>41039</c:v>
                </c:pt>
                <c:pt idx="6">
                  <c:v>41042</c:v>
                </c:pt>
                <c:pt idx="7">
                  <c:v>41044</c:v>
                </c:pt>
                <c:pt idx="8">
                  <c:v>41048</c:v>
                </c:pt>
                <c:pt idx="9">
                  <c:v>41051</c:v>
                </c:pt>
                <c:pt idx="10">
                  <c:v>41054</c:v>
                </c:pt>
                <c:pt idx="11">
                  <c:v>41058</c:v>
                </c:pt>
                <c:pt idx="12">
                  <c:v>41060</c:v>
                </c:pt>
                <c:pt idx="13">
                  <c:v>41063</c:v>
                </c:pt>
                <c:pt idx="14">
                  <c:v>41065</c:v>
                </c:pt>
                <c:pt idx="15">
                  <c:v>41068</c:v>
                </c:pt>
                <c:pt idx="16">
                  <c:v>41071</c:v>
                </c:pt>
                <c:pt idx="17">
                  <c:v>41073</c:v>
                </c:pt>
                <c:pt idx="18">
                  <c:v>41076</c:v>
                </c:pt>
                <c:pt idx="19">
                  <c:v>41079</c:v>
                </c:pt>
                <c:pt idx="20">
                  <c:v>41082</c:v>
                </c:pt>
                <c:pt idx="21">
                  <c:v>41085</c:v>
                </c:pt>
                <c:pt idx="22">
                  <c:v>41087</c:v>
                </c:pt>
                <c:pt idx="23">
                  <c:v>41089</c:v>
                </c:pt>
                <c:pt idx="24">
                  <c:v>41092</c:v>
                </c:pt>
                <c:pt idx="25">
                  <c:v>41095</c:v>
                </c:pt>
                <c:pt idx="26">
                  <c:v>41097</c:v>
                </c:pt>
                <c:pt idx="27">
                  <c:v>41100</c:v>
                </c:pt>
                <c:pt idx="28">
                  <c:v>41102</c:v>
                </c:pt>
                <c:pt idx="29">
                  <c:v>41105</c:v>
                </c:pt>
                <c:pt idx="30">
                  <c:v>41108</c:v>
                </c:pt>
                <c:pt idx="31">
                  <c:v>41111</c:v>
                </c:pt>
                <c:pt idx="32">
                  <c:v>41114</c:v>
                </c:pt>
                <c:pt idx="33">
                  <c:v>41116</c:v>
                </c:pt>
                <c:pt idx="34">
                  <c:v>41118</c:v>
                </c:pt>
                <c:pt idx="35">
                  <c:v>41120</c:v>
                </c:pt>
                <c:pt idx="36">
                  <c:v>41122</c:v>
                </c:pt>
                <c:pt idx="37">
                  <c:v>41125</c:v>
                </c:pt>
                <c:pt idx="38">
                  <c:v>41128</c:v>
                </c:pt>
                <c:pt idx="39">
                  <c:v>41131</c:v>
                </c:pt>
                <c:pt idx="40">
                  <c:v>41135</c:v>
                </c:pt>
                <c:pt idx="41">
                  <c:v>41137</c:v>
                </c:pt>
                <c:pt idx="42">
                  <c:v>41141</c:v>
                </c:pt>
                <c:pt idx="43">
                  <c:v>41143</c:v>
                </c:pt>
                <c:pt idx="44">
                  <c:v>41145</c:v>
                </c:pt>
                <c:pt idx="45">
                  <c:v>41149</c:v>
                </c:pt>
                <c:pt idx="46">
                  <c:v>41151</c:v>
                </c:pt>
                <c:pt idx="47">
                  <c:v>41155</c:v>
                </c:pt>
                <c:pt idx="48">
                  <c:v>41157</c:v>
                </c:pt>
                <c:pt idx="49">
                  <c:v>41158</c:v>
                </c:pt>
                <c:pt idx="50">
                  <c:v>41159</c:v>
                </c:pt>
                <c:pt idx="51">
                  <c:v>41162</c:v>
                </c:pt>
                <c:pt idx="52">
                  <c:v>41164</c:v>
                </c:pt>
                <c:pt idx="53">
                  <c:v>41165</c:v>
                </c:pt>
                <c:pt idx="54">
                  <c:v>41169</c:v>
                </c:pt>
                <c:pt idx="55">
                  <c:v>41171</c:v>
                </c:pt>
                <c:pt idx="56">
                  <c:v>41172</c:v>
                </c:pt>
                <c:pt idx="57">
                  <c:v>41176</c:v>
                </c:pt>
                <c:pt idx="58">
                  <c:v>41177</c:v>
                </c:pt>
                <c:pt idx="59">
                  <c:v>41179</c:v>
                </c:pt>
                <c:pt idx="60">
                  <c:v>41180</c:v>
                </c:pt>
                <c:pt idx="61">
                  <c:v>41183</c:v>
                </c:pt>
                <c:pt idx="62">
                  <c:v>41185</c:v>
                </c:pt>
                <c:pt idx="63">
                  <c:v>41187</c:v>
                </c:pt>
                <c:pt idx="64">
                  <c:v>41190</c:v>
                </c:pt>
                <c:pt idx="65">
                  <c:v>41192</c:v>
                </c:pt>
                <c:pt idx="66">
                  <c:v>41194</c:v>
                </c:pt>
                <c:pt idx="67">
                  <c:v>41197</c:v>
                </c:pt>
                <c:pt idx="68">
                  <c:v>41199</c:v>
                </c:pt>
                <c:pt idx="69">
                  <c:v>41201</c:v>
                </c:pt>
                <c:pt idx="70">
                  <c:v>41204</c:v>
                </c:pt>
                <c:pt idx="71">
                  <c:v>41207</c:v>
                </c:pt>
                <c:pt idx="72">
                  <c:v>41210</c:v>
                </c:pt>
                <c:pt idx="73">
                  <c:v>41213</c:v>
                </c:pt>
                <c:pt idx="74">
                  <c:v>41216</c:v>
                </c:pt>
                <c:pt idx="75">
                  <c:v>41219</c:v>
                </c:pt>
                <c:pt idx="76">
                  <c:v>41222</c:v>
                </c:pt>
                <c:pt idx="77">
                  <c:v>41227</c:v>
                </c:pt>
                <c:pt idx="78">
                  <c:v>41231</c:v>
                </c:pt>
                <c:pt idx="79">
                  <c:v>41235</c:v>
                </c:pt>
                <c:pt idx="80">
                  <c:v>41240</c:v>
                </c:pt>
                <c:pt idx="81">
                  <c:v>41241</c:v>
                </c:pt>
                <c:pt idx="82">
                  <c:v>41244</c:v>
                </c:pt>
                <c:pt idx="83">
                  <c:v>41247</c:v>
                </c:pt>
                <c:pt idx="84">
                  <c:v>41251</c:v>
                </c:pt>
                <c:pt idx="85">
                  <c:v>41260</c:v>
                </c:pt>
                <c:pt idx="86">
                  <c:v>41275</c:v>
                </c:pt>
                <c:pt idx="87">
                  <c:v>41284</c:v>
                </c:pt>
                <c:pt idx="88">
                  <c:v>41288</c:v>
                </c:pt>
                <c:pt idx="89">
                  <c:v>41303</c:v>
                </c:pt>
                <c:pt idx="90">
                  <c:v>41310</c:v>
                </c:pt>
                <c:pt idx="91">
                  <c:v>41313</c:v>
                </c:pt>
                <c:pt idx="92">
                  <c:v>41317</c:v>
                </c:pt>
                <c:pt idx="93">
                  <c:v>41322</c:v>
                </c:pt>
                <c:pt idx="94">
                  <c:v>41326</c:v>
                </c:pt>
                <c:pt idx="95">
                  <c:v>41329</c:v>
                </c:pt>
                <c:pt idx="96">
                  <c:v>41330</c:v>
                </c:pt>
                <c:pt idx="97">
                  <c:v>41332</c:v>
                </c:pt>
                <c:pt idx="98">
                  <c:v>41333</c:v>
                </c:pt>
              </c:numCache>
            </c:numRef>
          </c:xVal>
          <c:yVal>
            <c:numRef>
              <c:f>'wp_users (1)'!$C$1:$C$99</c:f>
              <c:numCache>
                <c:formatCode>General</c:formatCode>
                <c:ptCount val="99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  <c:pt idx="36">
                  <c:v>3700</c:v>
                </c:pt>
                <c:pt idx="37">
                  <c:v>3800</c:v>
                </c:pt>
                <c:pt idx="38">
                  <c:v>3900</c:v>
                </c:pt>
                <c:pt idx="39">
                  <c:v>4000</c:v>
                </c:pt>
                <c:pt idx="40">
                  <c:v>4100</c:v>
                </c:pt>
                <c:pt idx="41">
                  <c:v>4200</c:v>
                </c:pt>
                <c:pt idx="42">
                  <c:v>4300</c:v>
                </c:pt>
                <c:pt idx="43">
                  <c:v>4400</c:v>
                </c:pt>
                <c:pt idx="44">
                  <c:v>4500</c:v>
                </c:pt>
                <c:pt idx="45">
                  <c:v>4600</c:v>
                </c:pt>
                <c:pt idx="46">
                  <c:v>4700</c:v>
                </c:pt>
                <c:pt idx="47">
                  <c:v>4800</c:v>
                </c:pt>
                <c:pt idx="48">
                  <c:v>4900</c:v>
                </c:pt>
                <c:pt idx="49">
                  <c:v>5000</c:v>
                </c:pt>
                <c:pt idx="50">
                  <c:v>5100</c:v>
                </c:pt>
                <c:pt idx="51">
                  <c:v>5200</c:v>
                </c:pt>
                <c:pt idx="52">
                  <c:v>5300</c:v>
                </c:pt>
                <c:pt idx="53">
                  <c:v>5400</c:v>
                </c:pt>
                <c:pt idx="54">
                  <c:v>5500</c:v>
                </c:pt>
                <c:pt idx="55">
                  <c:v>5600</c:v>
                </c:pt>
                <c:pt idx="56">
                  <c:v>5700</c:v>
                </c:pt>
                <c:pt idx="57">
                  <c:v>5800</c:v>
                </c:pt>
                <c:pt idx="58">
                  <c:v>5900</c:v>
                </c:pt>
                <c:pt idx="59">
                  <c:v>6000</c:v>
                </c:pt>
                <c:pt idx="60">
                  <c:v>6100</c:v>
                </c:pt>
                <c:pt idx="61">
                  <c:v>6200</c:v>
                </c:pt>
                <c:pt idx="62">
                  <c:v>6300</c:v>
                </c:pt>
                <c:pt idx="63">
                  <c:v>6400</c:v>
                </c:pt>
                <c:pt idx="64">
                  <c:v>6500</c:v>
                </c:pt>
                <c:pt idx="65">
                  <c:v>6600</c:v>
                </c:pt>
                <c:pt idx="66">
                  <c:v>6700</c:v>
                </c:pt>
                <c:pt idx="67">
                  <c:v>6800</c:v>
                </c:pt>
                <c:pt idx="68">
                  <c:v>6900</c:v>
                </c:pt>
                <c:pt idx="69">
                  <c:v>7000</c:v>
                </c:pt>
                <c:pt idx="70">
                  <c:v>7100</c:v>
                </c:pt>
                <c:pt idx="71">
                  <c:v>7200</c:v>
                </c:pt>
                <c:pt idx="72">
                  <c:v>7300</c:v>
                </c:pt>
                <c:pt idx="73">
                  <c:v>7400</c:v>
                </c:pt>
                <c:pt idx="74">
                  <c:v>7500</c:v>
                </c:pt>
                <c:pt idx="75">
                  <c:v>7600</c:v>
                </c:pt>
                <c:pt idx="76">
                  <c:v>7700</c:v>
                </c:pt>
                <c:pt idx="77">
                  <c:v>7800</c:v>
                </c:pt>
                <c:pt idx="78">
                  <c:v>7900</c:v>
                </c:pt>
                <c:pt idx="79">
                  <c:v>8000</c:v>
                </c:pt>
                <c:pt idx="80">
                  <c:v>8100</c:v>
                </c:pt>
                <c:pt idx="81">
                  <c:v>8200</c:v>
                </c:pt>
                <c:pt idx="82">
                  <c:v>8300</c:v>
                </c:pt>
                <c:pt idx="83">
                  <c:v>8400</c:v>
                </c:pt>
                <c:pt idx="84">
                  <c:v>8500</c:v>
                </c:pt>
                <c:pt idx="85">
                  <c:v>8600</c:v>
                </c:pt>
                <c:pt idx="86">
                  <c:v>8700</c:v>
                </c:pt>
                <c:pt idx="87">
                  <c:v>8800</c:v>
                </c:pt>
                <c:pt idx="88">
                  <c:v>8900</c:v>
                </c:pt>
                <c:pt idx="89">
                  <c:v>9000</c:v>
                </c:pt>
                <c:pt idx="90">
                  <c:v>9100</c:v>
                </c:pt>
                <c:pt idx="91">
                  <c:v>9200</c:v>
                </c:pt>
                <c:pt idx="92">
                  <c:v>9300</c:v>
                </c:pt>
                <c:pt idx="93">
                  <c:v>9400</c:v>
                </c:pt>
                <c:pt idx="94">
                  <c:v>9500</c:v>
                </c:pt>
                <c:pt idx="95">
                  <c:v>9600</c:v>
                </c:pt>
                <c:pt idx="96">
                  <c:v>9700</c:v>
                </c:pt>
                <c:pt idx="97">
                  <c:v>9800</c:v>
                </c:pt>
                <c:pt idx="98">
                  <c:v>10000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74624"/>
        <c:axId val="45260800"/>
      </c:scatterChart>
      <c:valAx>
        <c:axId val="89274624"/>
        <c:scaling>
          <c:orientation val="minMax"/>
          <c:max val="41350"/>
          <c:min val="40800"/>
        </c:scaling>
        <c:delete val="0"/>
        <c:axPos val="b"/>
        <c:numFmt formatCode="[$-409]mmmmm\-yy;@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5260800"/>
        <c:crosses val="autoZero"/>
        <c:crossBetween val="midCat"/>
        <c:majorUnit val="180"/>
      </c:valAx>
      <c:valAx>
        <c:axId val="45260800"/>
        <c:scaling>
          <c:orientation val="minMax"/>
          <c:max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9274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Submissions by Hour of</a:t>
            </a:r>
            <a:r>
              <a:rPr lang="en-US" baseline="0"/>
              <a:t> Day </a:t>
            </a:r>
            <a:r>
              <a:rPr lang="en-US"/>
              <a:t>(EST)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ln w="25400">
              <a:noFill/>
            </a:ln>
          </c:spPr>
          <c:invertIfNegative val="0"/>
          <c:cat>
            <c:numRef>
              <c:f>'submissions by hour'!$A$2:$A$25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'submissions by hour'!$C$2:$C$25</c:f>
              <c:numCache>
                <c:formatCode>General</c:formatCode>
                <c:ptCount val="24"/>
                <c:pt idx="0">
                  <c:v>0.46044421945200281</c:v>
                </c:pt>
                <c:pt idx="1">
                  <c:v>0.4074352970954882</c:v>
                </c:pt>
                <c:pt idx="2">
                  <c:v>0.37052458393975829</c:v>
                </c:pt>
                <c:pt idx="3">
                  <c:v>0.36868316142504587</c:v>
                </c:pt>
                <c:pt idx="4">
                  <c:v>0.38478769853825223</c:v>
                </c:pt>
                <c:pt idx="5">
                  <c:v>0.46742390685312918</c:v>
                </c:pt>
                <c:pt idx="6">
                  <c:v>0.44092893754350437</c:v>
                </c:pt>
                <c:pt idx="7">
                  <c:v>0.48678099095108524</c:v>
                </c:pt>
                <c:pt idx="8">
                  <c:v>0.57494146681009939</c:v>
                </c:pt>
                <c:pt idx="9">
                  <c:v>0.76272859583623365</c:v>
                </c:pt>
                <c:pt idx="10">
                  <c:v>0.79524773777130919</c:v>
                </c:pt>
                <c:pt idx="11">
                  <c:v>0.86099474783269003</c:v>
                </c:pt>
                <c:pt idx="12">
                  <c:v>0.95436942352717835</c:v>
                </c:pt>
                <c:pt idx="13">
                  <c:v>0.91808517370119602</c:v>
                </c:pt>
                <c:pt idx="14">
                  <c:v>1</c:v>
                </c:pt>
                <c:pt idx="15">
                  <c:v>0.95291400367018919</c:v>
                </c:pt>
                <c:pt idx="16">
                  <c:v>0.92628614819970889</c:v>
                </c:pt>
                <c:pt idx="17">
                  <c:v>0.82939948111118145</c:v>
                </c:pt>
                <c:pt idx="18">
                  <c:v>0.6793899892425489</c:v>
                </c:pt>
                <c:pt idx="19">
                  <c:v>0.61056761374422575</c:v>
                </c:pt>
                <c:pt idx="20">
                  <c:v>0.59211542112257165</c:v>
                </c:pt>
                <c:pt idx="21">
                  <c:v>0.57252420426501294</c:v>
                </c:pt>
                <c:pt idx="22">
                  <c:v>0.55683098145921661</c:v>
                </c:pt>
                <c:pt idx="23">
                  <c:v>0.51399734227678284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95552"/>
        <c:axId val="45101440"/>
      </c:barChart>
      <c:catAx>
        <c:axId val="4509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5101440"/>
        <c:crosses val="autoZero"/>
        <c:auto val="1"/>
        <c:lblAlgn val="ctr"/>
        <c:lblOffset val="100"/>
        <c:noMultiLvlLbl val="0"/>
      </c:catAx>
      <c:valAx>
        <c:axId val="45101440"/>
        <c:scaling>
          <c:orientation val="minMax"/>
          <c:max val="1"/>
        </c:scaling>
        <c:delete val="1"/>
        <c:axPos val="t"/>
        <c:majorGridlines/>
        <c:numFmt formatCode="General" sourceLinked="1"/>
        <c:majorTickMark val="none"/>
        <c:minorTickMark val="none"/>
        <c:tickLblPos val="nextTo"/>
        <c:crossAx val="4509555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Traffic</a:t>
            </a:r>
            <a:br>
              <a:rPr lang="en-US" dirty="0" smtClean="0"/>
            </a:b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572105570137065"/>
          <c:y val="9.1753360375407614E-2"/>
          <c:w val="0.50485433070866137"/>
          <c:h val="0.688437723693629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Traffic</c:v>
                </c:pt>
              </c:strCache>
            </c:strRef>
          </c:tx>
          <c:dLbls>
            <c:dLbl>
              <c:idx val="0"/>
              <c:layout>
                <c:manualLayout>
                  <c:x val="-0.17602354913969087"/>
                  <c:y val="4.12419280923217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USA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988480606590845E-2"/>
                  <c:y val="-0.150101010101010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Canada
</a:t>
                    </a:r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9439195100612425E-2"/>
                  <c:y val="-0.133441899308041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Asia
</a:t>
                    </a:r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Africa, </a:t>
                    </a:r>
                    <a:r>
                      <a:rPr lang="en-US" dirty="0" smtClean="0"/>
                      <a:t>Central + South America</a:t>
                    </a:r>
                    <a:r>
                      <a:rPr lang="en-US" dirty="0"/>
                      <a:t>
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en-US" sz="2000" smtClean="0">
                        <a:solidFill>
                          <a:schemeClr val="tx1"/>
                        </a:solidFill>
                      </a:rPr>
                      <a:t>South </a:t>
                    </a:r>
                    <a:r>
                      <a:rPr lang="en-US" sz="2000" dirty="0">
                        <a:solidFill>
                          <a:schemeClr val="tx1"/>
                        </a:solidFill>
                      </a:rPr>
                      <a:t>America
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3684703995333916"/>
                  <c:y val="0.201596675415573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Europe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Sheet1!$A$3:$A$10</c:f>
              <c:strCache>
                <c:ptCount val="8"/>
                <c:pt idx="0">
                  <c:v>USA</c:v>
                </c:pt>
                <c:pt idx="1">
                  <c:v>Canada</c:v>
                </c:pt>
                <c:pt idx="2">
                  <c:v>Asia</c:v>
                </c:pt>
                <c:pt idx="3">
                  <c:v>Oceania</c:v>
                </c:pt>
                <c:pt idx="4">
                  <c:v>Africa, C./S. America</c:v>
                </c:pt>
                <c:pt idx="7">
                  <c:v>Europe</c:v>
                </c:pt>
              </c:strCache>
            </c:strRef>
          </c:cat>
          <c:val>
            <c:numRef>
              <c:f>Sheet1!$B$3:$B$10</c:f>
              <c:numCache>
                <c:formatCode>0%</c:formatCode>
                <c:ptCount val="8"/>
                <c:pt idx="0">
                  <c:v>0.41</c:v>
                </c:pt>
                <c:pt idx="1">
                  <c:v>0.12</c:v>
                </c:pt>
                <c:pt idx="2">
                  <c:v>0.09</c:v>
                </c:pt>
                <c:pt idx="3">
                  <c:v>0.04</c:v>
                </c:pt>
                <c:pt idx="4">
                  <c:v>0.06</c:v>
                </c:pt>
                <c:pt idx="7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0513999090711"/>
          <c:y val="3.6681664791901013E-2"/>
          <c:w val="0.83231275889362577"/>
          <c:h val="0.8120263873265842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'completions per problem'!$C$2:$C$107</c:f>
              <c:strCache>
                <c:ptCount val="106"/>
                <c:pt idx="0">
                  <c:v>0.bonjour</c:v>
                </c:pt>
                <c:pt idx="1">
                  <c:v>1.plusminus</c:v>
                </c:pt>
                <c:pt idx="2">
                  <c:v>1.heads</c:v>
                </c:pt>
                <c:pt idx="3">
                  <c:v>1.speed</c:v>
                </c:pt>
                <c:pt idx="4">
                  <c:v>1.swap</c:v>
                </c:pt>
                <c:pt idx="5">
                  <c:v>1e.product</c:v>
                </c:pt>
                <c:pt idx="6">
                  <c:v>1e.joe</c:v>
                </c:pt>
                <c:pt idx="7">
                  <c:v>1e.growth</c:v>
                </c:pt>
                <c:pt idx="8">
                  <c:v>2.intro</c:v>
                </c:pt>
                <c:pt idx="9">
                  <c:v>2.compose</c:v>
                </c:pt>
                <c:pt idx="10">
                  <c:v>2.bridges1</c:v>
                </c:pt>
                <c:pt idx="11">
                  <c:v>2.bridges2</c:v>
                </c:pt>
                <c:pt idx="12">
                  <c:v>2.ort</c:v>
                </c:pt>
                <c:pt idx="13">
                  <c:v>2X.simplify</c:v>
                </c:pt>
                <c:pt idx="14">
                  <c:v>2X.simplifyagain</c:v>
                </c:pt>
                <c:pt idx="15">
                  <c:v>2X.balance</c:v>
                </c:pt>
                <c:pt idx="16">
                  <c:v>2.madsort</c:v>
                </c:pt>
                <c:pt idx="17">
                  <c:v>3.debug</c:v>
                </c:pt>
                <c:pt idx="18">
                  <c:v>3.escapemulti</c:v>
                </c:pt>
                <c:pt idx="19">
                  <c:v>3.escape</c:v>
                </c:pt>
                <c:pt idx="20">
                  <c:v>4.mixing</c:v>
                </c:pt>
                <c:pt idx="21">
                  <c:v>4.pizza</c:v>
                </c:pt>
                <c:pt idx="22">
                  <c:v>5.echo</c:v>
                </c:pt>
                <c:pt idx="23">
                  <c:v>6.indent.unexp</c:v>
                </c:pt>
                <c:pt idx="24">
                  <c:v>6.indent.unun</c:v>
                </c:pt>
                <c:pt idx="25">
                  <c:v>6.indent.exp</c:v>
                </c:pt>
                <c:pt idx="26">
                  <c:v>6.indent.work</c:v>
                </c:pt>
                <c:pt idx="27">
                  <c:v>6.sign</c:v>
                </c:pt>
                <c:pt idx="28">
                  <c:v>6.nested</c:v>
                </c:pt>
                <c:pt idx="29">
                  <c:v>6d.timbits</c:v>
                </c:pt>
                <c:pt idx="30">
                  <c:v>7a.last</c:v>
                </c:pt>
                <c:pt idx="31">
                  <c:v>7a.firstlast</c:v>
                </c:pt>
                <c:pt idx="32">
                  <c:v>7a.swap</c:v>
                </c:pt>
                <c:pt idx="33">
                  <c:v>7a.lowercase</c:v>
                </c:pt>
                <c:pt idx="34">
                  <c:v>7a.piglatin</c:v>
                </c:pt>
                <c:pt idx="35">
                  <c:v>7a.namegame</c:v>
                </c:pt>
                <c:pt idx="36">
                  <c:v>7b.eggs</c:v>
                </c:pt>
                <c:pt idx="37">
                  <c:v>7b.divisible</c:v>
                </c:pt>
                <c:pt idx="38">
                  <c:v>7b.pizza</c:v>
                </c:pt>
                <c:pt idx="39">
                  <c:v>7b.geometricmean</c:v>
                </c:pt>
                <c:pt idx="40">
                  <c:v>7b.bedmas</c:v>
                </c:pt>
                <c:pt idx="41">
                  <c:v>7b.skill</c:v>
                </c:pt>
                <c:pt idx="42">
                  <c:v>7b.convert</c:v>
                </c:pt>
                <c:pt idx="43">
                  <c:v>7b.gravity</c:v>
                </c:pt>
                <c:pt idx="44">
                  <c:v>7c.countup</c:v>
                </c:pt>
                <c:pt idx="45">
                  <c:v>7c.triangle</c:v>
                </c:pt>
                <c:pt idx="46">
                  <c:v>7c.squares</c:v>
                </c:pt>
                <c:pt idx="47">
                  <c:v>7c.skip</c:v>
                </c:pt>
                <c:pt idx="48">
                  <c:v>7c.factorize</c:v>
                </c:pt>
                <c:pt idx="49">
                  <c:v>8.adder</c:v>
                </c:pt>
                <c:pt idx="50">
                  <c:v>8.substrings</c:v>
                </c:pt>
                <c:pt idx="51">
                  <c:v>8.pendulum</c:v>
                </c:pt>
                <c:pt idx="52">
                  <c:v>8.centering</c:v>
                </c:pt>
                <c:pt idx="53">
                  <c:v>8.ending</c:v>
                </c:pt>
                <c:pt idx="54">
                  <c:v>8.charmap</c:v>
                </c:pt>
                <c:pt idx="55">
                  <c:v>9.abs</c:v>
                </c:pt>
                <c:pt idx="56">
                  <c:v>9.ordinal</c:v>
                </c:pt>
                <c:pt idx="57">
                  <c:v>9.numberify</c:v>
                </c:pt>
                <c:pt idx="58">
                  <c:v>9.demorgan</c:v>
                </c:pt>
                <c:pt idx="59">
                  <c:v>9.multi</c:v>
                </c:pt>
                <c:pt idx="60">
                  <c:v>10.cube</c:v>
                </c:pt>
                <c:pt idx="61">
                  <c:v>10.rectangle</c:v>
                </c:pt>
                <c:pt idx="62">
                  <c:v>11a.lowerchar</c:v>
                </c:pt>
                <c:pt idx="63">
                  <c:v>11a.lowerstring</c:v>
                </c:pt>
                <c:pt idx="64">
                  <c:v>11b.inout</c:v>
                </c:pt>
                <c:pt idx="65">
                  <c:v>11c.hypotenuse</c:v>
                </c:pt>
                <c:pt idx="66">
                  <c:v>11c.rightperimeter</c:v>
                </c:pt>
                <c:pt idx="67">
                  <c:v>11c.distance</c:v>
                </c:pt>
                <c:pt idx="68">
                  <c:v>11c.perimeter</c:v>
                </c:pt>
                <c:pt idx="69">
                  <c:v>12.alphabet</c:v>
                </c:pt>
                <c:pt idx="70">
                  <c:v>12.sevens</c:v>
                </c:pt>
                <c:pt idx="71">
                  <c:v>12.ordering</c:v>
                </c:pt>
                <c:pt idx="72">
                  <c:v>13.indexindex</c:v>
                </c:pt>
                <c:pt idx="73">
                  <c:v>13.middle</c:v>
                </c:pt>
                <c:pt idx="74">
                  <c:v>13.natural</c:v>
                </c:pt>
                <c:pt idx="75">
                  <c:v>13.palindrome</c:v>
                </c:pt>
                <c:pt idx="76">
                  <c:v>13.product</c:v>
                </c:pt>
                <c:pt idx="77">
                  <c:v>13.foreach</c:v>
                </c:pt>
                <c:pt idx="78">
                  <c:v>13.mystery</c:v>
                </c:pt>
                <c:pt idx="79">
                  <c:v>13.mode</c:v>
                </c:pt>
                <c:pt idx="80">
                  <c:v>14.replace</c:v>
                </c:pt>
                <c:pt idx="81">
                  <c:v>14.postal</c:v>
                </c:pt>
                <c:pt idx="82">
                  <c:v>15a.getbasic</c:v>
                </c:pt>
                <c:pt idx="83">
                  <c:v>15a.goto</c:v>
                </c:pt>
                <c:pt idx="84">
                  <c:v>15a.main</c:v>
                </c:pt>
                <c:pt idx="85">
                  <c:v>15a.overall</c:v>
                </c:pt>
                <c:pt idx="86">
                  <c:v>15b.degrees</c:v>
                </c:pt>
                <c:pt idx="87">
                  <c:v>15b.creditcard</c:v>
                </c:pt>
                <c:pt idx="88">
                  <c:v>15b.poem</c:v>
                </c:pt>
                <c:pt idx="89">
                  <c:v>15b.choose</c:v>
                </c:pt>
                <c:pt idx="90">
                  <c:v>15c.encode</c:v>
                </c:pt>
                <c:pt idx="91">
                  <c:v>15c.decode</c:v>
                </c:pt>
                <c:pt idx="92">
                  <c:v>15c.autodecrypt</c:v>
                </c:pt>
                <c:pt idx="93">
                  <c:v>16.countup</c:v>
                </c:pt>
                <c:pt idx="94">
                  <c:v>16.countdownby2</c:v>
                </c:pt>
                <c:pt idx="95">
                  <c:v>16.digitalsum</c:v>
                </c:pt>
                <c:pt idx="96">
                  <c:v>16.digitalroot</c:v>
                </c:pt>
                <c:pt idx="97">
                  <c:v>16.shortgcd</c:v>
                </c:pt>
                <c:pt idx="98">
                  <c:v>16.hailstone</c:v>
                </c:pt>
                <c:pt idx="99">
                  <c:v>17.nestedFind</c:v>
                </c:pt>
                <c:pt idx="100">
                  <c:v>16.ruler</c:v>
                </c:pt>
                <c:pt idx="101">
                  <c:v>17.reference</c:v>
                </c:pt>
                <c:pt idx="102">
                  <c:v>17.is</c:v>
                </c:pt>
                <c:pt idx="103">
                  <c:v>18.fibscramble</c:v>
                </c:pt>
                <c:pt idx="104">
                  <c:v>18.dynamicscramble</c:v>
                </c:pt>
                <c:pt idx="105">
                  <c:v>18.sieve</c:v>
                </c:pt>
              </c:strCache>
            </c:strRef>
          </c:cat>
          <c:val>
            <c:numRef>
              <c:f>'completions per problem'!$D$2:$D$107</c:f>
              <c:numCache>
                <c:formatCode>General</c:formatCode>
                <c:ptCount val="106"/>
                <c:pt idx="0">
                  <c:v>6190</c:v>
                </c:pt>
                <c:pt idx="1">
                  <c:v>6652</c:v>
                </c:pt>
                <c:pt idx="2">
                  <c:v>6033</c:v>
                </c:pt>
                <c:pt idx="3">
                  <c:v>5666</c:v>
                </c:pt>
                <c:pt idx="4">
                  <c:v>5621</c:v>
                </c:pt>
                <c:pt idx="5">
                  <c:v>4921</c:v>
                </c:pt>
                <c:pt idx="6">
                  <c:v>4850</c:v>
                </c:pt>
                <c:pt idx="7">
                  <c:v>4331</c:v>
                </c:pt>
                <c:pt idx="8">
                  <c:v>5383</c:v>
                </c:pt>
                <c:pt idx="9">
                  <c:v>5344</c:v>
                </c:pt>
                <c:pt idx="10">
                  <c:v>4910</c:v>
                </c:pt>
                <c:pt idx="11">
                  <c:v>4391</c:v>
                </c:pt>
                <c:pt idx="12">
                  <c:v>4879</c:v>
                </c:pt>
                <c:pt idx="13">
                  <c:v>4777</c:v>
                </c:pt>
                <c:pt idx="14">
                  <c:v>3724</c:v>
                </c:pt>
                <c:pt idx="15">
                  <c:v>3185</c:v>
                </c:pt>
                <c:pt idx="16">
                  <c:v>1497</c:v>
                </c:pt>
                <c:pt idx="17">
                  <c:v>4029</c:v>
                </c:pt>
                <c:pt idx="18">
                  <c:v>4226</c:v>
                </c:pt>
                <c:pt idx="19">
                  <c:v>3626</c:v>
                </c:pt>
                <c:pt idx="20">
                  <c:v>4032</c:v>
                </c:pt>
                <c:pt idx="21">
                  <c:v>2991</c:v>
                </c:pt>
                <c:pt idx="22">
                  <c:v>2805</c:v>
                </c:pt>
                <c:pt idx="23">
                  <c:v>2579</c:v>
                </c:pt>
                <c:pt idx="24">
                  <c:v>2495</c:v>
                </c:pt>
                <c:pt idx="25">
                  <c:v>2387</c:v>
                </c:pt>
                <c:pt idx="26">
                  <c:v>2344</c:v>
                </c:pt>
                <c:pt idx="27">
                  <c:v>2582</c:v>
                </c:pt>
                <c:pt idx="28">
                  <c:v>2803</c:v>
                </c:pt>
                <c:pt idx="29">
                  <c:v>1833</c:v>
                </c:pt>
                <c:pt idx="30">
                  <c:v>2309</c:v>
                </c:pt>
                <c:pt idx="31">
                  <c:v>2023</c:v>
                </c:pt>
                <c:pt idx="32">
                  <c:v>1920</c:v>
                </c:pt>
                <c:pt idx="33">
                  <c:v>1734</c:v>
                </c:pt>
                <c:pt idx="34">
                  <c:v>1746</c:v>
                </c:pt>
                <c:pt idx="35">
                  <c:v>1581</c:v>
                </c:pt>
                <c:pt idx="36">
                  <c:v>1770</c:v>
                </c:pt>
                <c:pt idx="37">
                  <c:v>1699</c:v>
                </c:pt>
                <c:pt idx="38">
                  <c:v>1646</c:v>
                </c:pt>
                <c:pt idx="39">
                  <c:v>1617</c:v>
                </c:pt>
                <c:pt idx="40">
                  <c:v>1664</c:v>
                </c:pt>
                <c:pt idx="41">
                  <c:v>1597</c:v>
                </c:pt>
                <c:pt idx="42">
                  <c:v>1567</c:v>
                </c:pt>
                <c:pt idx="43">
                  <c:v>1326</c:v>
                </c:pt>
                <c:pt idx="44">
                  <c:v>1634</c:v>
                </c:pt>
                <c:pt idx="45">
                  <c:v>1421</c:v>
                </c:pt>
                <c:pt idx="46">
                  <c:v>1324</c:v>
                </c:pt>
                <c:pt idx="47">
                  <c:v>1339</c:v>
                </c:pt>
                <c:pt idx="48">
                  <c:v>1125</c:v>
                </c:pt>
                <c:pt idx="49">
                  <c:v>969</c:v>
                </c:pt>
                <c:pt idx="50">
                  <c:v>792</c:v>
                </c:pt>
                <c:pt idx="51">
                  <c:v>796</c:v>
                </c:pt>
                <c:pt idx="52">
                  <c:v>679</c:v>
                </c:pt>
                <c:pt idx="53">
                  <c:v>676</c:v>
                </c:pt>
                <c:pt idx="54">
                  <c:v>478</c:v>
                </c:pt>
                <c:pt idx="55">
                  <c:v>991</c:v>
                </c:pt>
                <c:pt idx="56">
                  <c:v>906</c:v>
                </c:pt>
                <c:pt idx="57">
                  <c:v>772</c:v>
                </c:pt>
                <c:pt idx="58">
                  <c:v>958</c:v>
                </c:pt>
                <c:pt idx="59">
                  <c:v>964</c:v>
                </c:pt>
                <c:pt idx="60">
                  <c:v>930</c:v>
                </c:pt>
                <c:pt idx="61">
                  <c:v>930</c:v>
                </c:pt>
                <c:pt idx="62">
                  <c:v>736</c:v>
                </c:pt>
                <c:pt idx="63">
                  <c:v>670</c:v>
                </c:pt>
                <c:pt idx="64">
                  <c:v>855</c:v>
                </c:pt>
                <c:pt idx="65">
                  <c:v>730</c:v>
                </c:pt>
                <c:pt idx="66">
                  <c:v>706</c:v>
                </c:pt>
                <c:pt idx="67">
                  <c:v>679</c:v>
                </c:pt>
                <c:pt idx="68">
                  <c:v>618</c:v>
                </c:pt>
                <c:pt idx="69">
                  <c:v>788</c:v>
                </c:pt>
                <c:pt idx="70">
                  <c:v>757</c:v>
                </c:pt>
                <c:pt idx="71">
                  <c:v>675</c:v>
                </c:pt>
                <c:pt idx="72">
                  <c:v>852</c:v>
                </c:pt>
                <c:pt idx="73">
                  <c:v>668</c:v>
                </c:pt>
                <c:pt idx="74">
                  <c:v>593</c:v>
                </c:pt>
                <c:pt idx="75">
                  <c:v>560</c:v>
                </c:pt>
                <c:pt idx="76">
                  <c:v>563</c:v>
                </c:pt>
                <c:pt idx="77">
                  <c:v>546</c:v>
                </c:pt>
                <c:pt idx="78">
                  <c:v>618</c:v>
                </c:pt>
                <c:pt idx="79">
                  <c:v>539</c:v>
                </c:pt>
                <c:pt idx="80">
                  <c:v>483</c:v>
                </c:pt>
                <c:pt idx="81">
                  <c:v>411</c:v>
                </c:pt>
                <c:pt idx="82">
                  <c:v>379</c:v>
                </c:pt>
                <c:pt idx="83">
                  <c:v>361</c:v>
                </c:pt>
                <c:pt idx="84">
                  <c:v>292</c:v>
                </c:pt>
                <c:pt idx="85">
                  <c:v>288</c:v>
                </c:pt>
                <c:pt idx="86">
                  <c:v>336</c:v>
                </c:pt>
                <c:pt idx="87">
                  <c:v>311</c:v>
                </c:pt>
                <c:pt idx="88">
                  <c:v>266</c:v>
                </c:pt>
                <c:pt idx="89">
                  <c:v>244</c:v>
                </c:pt>
                <c:pt idx="90">
                  <c:v>301</c:v>
                </c:pt>
                <c:pt idx="91">
                  <c:v>298</c:v>
                </c:pt>
                <c:pt idx="92">
                  <c:v>219</c:v>
                </c:pt>
                <c:pt idx="93">
                  <c:v>317</c:v>
                </c:pt>
                <c:pt idx="94">
                  <c:v>340</c:v>
                </c:pt>
                <c:pt idx="95">
                  <c:v>259</c:v>
                </c:pt>
                <c:pt idx="96">
                  <c:v>238</c:v>
                </c:pt>
                <c:pt idx="97">
                  <c:v>300</c:v>
                </c:pt>
                <c:pt idx="98">
                  <c:v>257</c:v>
                </c:pt>
                <c:pt idx="99">
                  <c:v>69</c:v>
                </c:pt>
                <c:pt idx="100">
                  <c:v>277</c:v>
                </c:pt>
                <c:pt idx="101">
                  <c:v>274</c:v>
                </c:pt>
                <c:pt idx="102">
                  <c:v>251</c:v>
                </c:pt>
                <c:pt idx="103">
                  <c:v>366</c:v>
                </c:pt>
                <c:pt idx="104">
                  <c:v>327</c:v>
                </c:pt>
                <c:pt idx="105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37888"/>
        <c:axId val="44439424"/>
      </c:barChart>
      <c:catAx>
        <c:axId val="44437888"/>
        <c:scaling>
          <c:orientation val="minMax"/>
        </c:scaling>
        <c:delete val="1"/>
        <c:axPos val="b"/>
        <c:majorTickMark val="out"/>
        <c:minorTickMark val="none"/>
        <c:tickLblPos val="nextTo"/>
        <c:crossAx val="44439424"/>
        <c:crossesAt val="0.5"/>
        <c:auto val="1"/>
        <c:lblAlgn val="ctr"/>
        <c:lblOffset val="100"/>
        <c:tickLblSkip val="10"/>
        <c:noMultiLvlLbl val="0"/>
      </c:catAx>
      <c:valAx>
        <c:axId val="44439424"/>
        <c:scaling>
          <c:logBase val="2"/>
          <c:orientation val="minMax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43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0E7D1-F4FA-44F2-AAB9-4FD68AC60E69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05187-84F2-4B6D-93BF-B28CD2F1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0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talk:</a:t>
            </a:r>
          </a:p>
          <a:p>
            <a:r>
              <a:rPr lang="en-US" dirty="0" smtClean="0"/>
              <a:t>- Write down crib notes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Clear my records for problems completed in lessons 0, 1, and 10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Import </a:t>
            </a:r>
            <a:r>
              <a:rPr lang="en-US" dirty="0" err="1" smtClean="0"/>
              <a:t>datetime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datetime.date.today</a:t>
            </a:r>
            <a:r>
              <a:rPr lang="en-US" baseline="0" dirty="0" smtClean="0"/>
              <a:t>().year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5187-84F2-4B6D-93BF-B28CD2F19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1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(Three tabs pre-opened: L0, L10,</a:t>
            </a:r>
            <a:r>
              <a:rPr lang="en-US" sz="1200" baseline="0" dirty="0" smtClean="0">
                <a:ea typeface="Droid Sans Mono" pitchFamily="49" charset="0"/>
                <a:cs typeface="Droid Sans Mono" pitchFamily="49" charset="0"/>
              </a:rPr>
              <a:t> My Progress)</a:t>
            </a:r>
            <a:endParaRPr lang="en-US" sz="1200" dirty="0" smtClean="0">
              <a:ea typeface="Droid Sans Mono" pitchFamily="49" charset="0"/>
              <a:cs typeface="Droid Sans Mono" pitchFamily="49" charset="0"/>
            </a:endParaRPr>
          </a:p>
          <a:p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Lesson 0: *Example code, *example broken code</a:t>
            </a:r>
          </a:p>
          <a:p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Lesson 0: *First exercise, *basic grader, *checkmarks</a:t>
            </a:r>
          </a:p>
          <a:p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Lesson 0: *Hint boxes, *Help, *History, *Next</a:t>
            </a:r>
            <a:r>
              <a:rPr lang="en-US" sz="1200" baseline="0" dirty="0" smtClean="0">
                <a:ea typeface="Droid Sans Mono" pitchFamily="49" charset="0"/>
                <a:cs typeface="Droid Sans Mono" pitchFamily="49" charset="0"/>
              </a:rPr>
              <a:t> button</a:t>
            </a:r>
            <a:endParaRPr lang="en-US" sz="1200" dirty="0" smtClean="0">
              <a:ea typeface="Droid Sans Mono" pitchFamily="49" charset="0"/>
              <a:cs typeface="Droid Sans Mono" pitchFamily="49" charset="0"/>
            </a:endParaRPr>
          </a:p>
          <a:p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Lesson 1: *Short answer, *drag and drop, *accordion hints</a:t>
            </a:r>
          </a:p>
          <a:p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Lesson</a:t>
            </a:r>
            <a:r>
              <a:rPr lang="en-US" sz="1200" baseline="0" dirty="0" smtClean="0">
                <a:ea typeface="Droid Sans Mono" pitchFamily="49" charset="0"/>
                <a:cs typeface="Droid Sans Mono" pitchFamily="49" charset="0"/>
              </a:rPr>
              <a:t> 1: *</a:t>
            </a:r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Variable grader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Lesson 10: *Function grader, *Rich editor, *Test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*Console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*Visualizer</a:t>
            </a:r>
          </a:p>
          <a:p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*“My Progress” </a:t>
            </a:r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page</a:t>
            </a:r>
          </a:p>
          <a:p>
            <a:r>
              <a:rPr lang="en-US" sz="1200" dirty="0" smtClean="0">
                <a:ea typeface="Droid Sans Mono" pitchFamily="49" charset="0"/>
                <a:cs typeface="Droid Sans Mono" pitchFamily="49" charset="0"/>
              </a:rPr>
              <a:t>*Range</a:t>
            </a:r>
            <a:r>
              <a:rPr lang="en-US" sz="1200" baseline="0" dirty="0" smtClean="0">
                <a:ea typeface="Droid Sans Mono" pitchFamily="49" charset="0"/>
                <a:cs typeface="Droid Sans Mono" pitchFamily="49" charset="0"/>
              </a:rPr>
              <a:t> of content, </a:t>
            </a:r>
            <a:r>
              <a:rPr lang="en-US" sz="1200" baseline="0" dirty="0" err="1" smtClean="0">
                <a:ea typeface="Droid Sans Mono" pitchFamily="49" charset="0"/>
                <a:cs typeface="Droid Sans Mono" pitchFamily="49" charset="0"/>
              </a:rPr>
              <a:t>reorderability</a:t>
            </a:r>
            <a:endParaRPr lang="en-US" sz="1200" dirty="0" smtClean="0">
              <a:ea typeface="Droid Sans Mono" pitchFamily="49" charset="0"/>
              <a:cs typeface="Droid Sans Mono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5187-84F2-4B6D-93BF-B28CD2F19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5187-84F2-4B6D-93BF-B28CD2F19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Open lesson 10 for editing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Go</a:t>
            </a:r>
            <a:r>
              <a:rPr lang="en-US" baseline="0" dirty="0" smtClean="0"/>
              <a:t> to “cube”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Change to fourth power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test case: from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datetime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date\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ncube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date.today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().year)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05187-84F2-4B6D-93BF-B28CD2F191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80B4-48B1-4716-8B56-1267B3DA2EE6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3C8C-9CB0-4BEE-8B16-583CDEDB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circles.cemc.uwaterloo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circles.cemc.uwaterloo.ca/mail/?who=10104&amp;what=8.pendulum&amp;which=3018#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circles.cemc.uwaterloo.ca/10-def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6800" y="4995208"/>
            <a:ext cx="70866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Computer Science Circles</a:t>
            </a:r>
            <a:br>
              <a:rPr lang="en-US" b="1" dirty="0" smtClean="0">
                <a:latin typeface="+mn-lt"/>
              </a:rPr>
            </a:br>
            <a:r>
              <a:rPr lang="en-US" dirty="0" smtClean="0">
                <a:latin typeface="+mn-lt"/>
              </a:rPr>
              <a:t>Python in your Browser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727"/>
            <a:ext cx="8305800" cy="251460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David Pritchard (Princeton University)</a:t>
            </a:r>
            <a:br>
              <a:rPr lang="en-US" sz="2700" b="1" dirty="0" smtClean="0"/>
            </a:br>
            <a:r>
              <a:rPr lang="en-US" sz="2700" b="1" dirty="0" smtClean="0"/>
              <a:t>and </a:t>
            </a:r>
            <a:r>
              <a:rPr lang="en-US" sz="2700" b="1" dirty="0"/>
              <a:t>Troy </a:t>
            </a:r>
            <a:r>
              <a:rPr lang="en-US" sz="2700" b="1" dirty="0" err="1" smtClean="0"/>
              <a:t>Vasiga</a:t>
            </a:r>
            <a:r>
              <a:rPr lang="en-US" sz="2700" b="1" dirty="0" smtClean="0"/>
              <a:t> (University of Waterloo)</a:t>
            </a:r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700" dirty="0" smtClean="0"/>
              <a:t>thanks: Brice </a:t>
            </a:r>
            <a:r>
              <a:rPr lang="en-US" sz="2700" dirty="0" err="1" smtClean="0"/>
              <a:t>Canvel</a:t>
            </a:r>
            <a:r>
              <a:rPr lang="en-US" sz="2700" dirty="0" smtClean="0"/>
              <a:t>, Graeme </a:t>
            </a:r>
            <a:r>
              <a:rPr lang="en-US" sz="2700" dirty="0" err="1" smtClean="0"/>
              <a:t>Kemkes</a:t>
            </a:r>
            <a:r>
              <a:rPr lang="en-US" sz="2700" dirty="0" smtClean="0"/>
              <a:t>,</a:t>
            </a:r>
            <a:br>
              <a:rPr lang="en-US" sz="2700" dirty="0" smtClean="0"/>
            </a:br>
            <a:r>
              <a:rPr lang="en-US" sz="2700" dirty="0" smtClean="0"/>
              <a:t>Andy Kong, Sandy Graham</a:t>
            </a:r>
            <a:endParaRPr lang="en-US" sz="2700" dirty="0"/>
          </a:p>
        </p:txBody>
      </p:sp>
      <p:pic>
        <p:nvPicPr>
          <p:cNvPr id="11268" name="Picture 4" descr="https://encrypted-tbn1.google.com/images?q=tbn:ANd9GcQuSKdu-_v4SMAIoM6mfJQkP02tAbAU1Xx1yHYWbsNT9w0BHkz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47608"/>
            <a:ext cx="1219200" cy="106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4690408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/>
              <a:t>Center for Education in Mathematics and Computing (CEMC),</a:t>
            </a:r>
          </a:p>
          <a:p>
            <a:pPr algn="ctr"/>
            <a:r>
              <a:rPr lang="en-US" sz="2400" dirty="0" smtClean="0"/>
              <a:t>University of Waterloo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We’ve Learned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DP, TV, SG answered 1000+ help requests</a:t>
            </a:r>
          </a:p>
          <a:p>
            <a:pPr lvl="1"/>
            <a:r>
              <a:rPr lang="en-US" dirty="0" smtClean="0"/>
              <a:t>Feedback is incredibly valuable:</a:t>
            </a:r>
            <a:br>
              <a:rPr lang="en-US" dirty="0" smtClean="0"/>
            </a:br>
            <a:r>
              <a:rPr lang="en-US" dirty="0" smtClean="0"/>
              <a:t>improves material, test cases, hints, interface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491031"/>
              </p:ext>
            </p:extLst>
          </p:nvPr>
        </p:nvGraphicFramePr>
        <p:xfrm>
          <a:off x="762000" y="1295400"/>
          <a:ext cx="7081838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2895600"/>
            <a:ext cx="5257800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Exponential decay in #students completing an exercise, as function of position in course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68469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Feedback Letters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CA" dirty="0" smtClean="0"/>
              <a:t>Parent-child teams, bioinformatics PhDs, </a:t>
            </a:r>
            <a:r>
              <a:rPr lang="en-CA" dirty="0"/>
              <a:t>workers in remote </a:t>
            </a:r>
            <a:r>
              <a:rPr lang="en-CA" dirty="0" smtClean="0"/>
              <a:t>locations, retirees</a:t>
            </a:r>
            <a:endParaRPr lang="en-CA" dirty="0" smtClean="0"/>
          </a:p>
          <a:p>
            <a:r>
              <a:rPr lang="en-CA" dirty="0" smtClean="0"/>
              <a:t>Most common compliment:</a:t>
            </a:r>
          </a:p>
          <a:p>
            <a:pPr lvl="1"/>
            <a:r>
              <a:rPr lang="en-US" dirty="0" smtClean="0"/>
              <a:t>T</a:t>
            </a:r>
            <a:r>
              <a:rPr lang="en-CA" dirty="0" smtClean="0"/>
              <a:t>he exercises are challenging (as opposed to “type this after me”) and rewarding/addictive</a:t>
            </a:r>
          </a:p>
          <a:p>
            <a:r>
              <a:rPr lang="en-CA" dirty="0" smtClean="0"/>
              <a:t>The world is hungry for more! Requests for similar sites in C++, Java, 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702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Advanced Python</a:t>
            </a:r>
          </a:p>
          <a:p>
            <a:pPr lvl="1"/>
            <a:r>
              <a:rPr lang="en-US" dirty="0" smtClean="0"/>
              <a:t>Binary, </a:t>
            </a:r>
            <a:r>
              <a:rPr lang="en-US" dirty="0" err="1" smtClean="0"/>
              <a:t>printf</a:t>
            </a:r>
            <a:r>
              <a:rPr lang="en-US" dirty="0" smtClean="0"/>
              <a:t>, map/filter, …</a:t>
            </a:r>
          </a:p>
          <a:p>
            <a:r>
              <a:rPr lang="en-US" dirty="0" smtClean="0"/>
              <a:t>Other languages (DE, NL)</a:t>
            </a:r>
            <a:endParaRPr lang="en-US" dirty="0" smtClean="0"/>
          </a:p>
          <a:p>
            <a:r>
              <a:rPr lang="en-US" dirty="0"/>
              <a:t>Sharing our source code?</a:t>
            </a:r>
          </a:p>
          <a:p>
            <a:pPr lvl="1"/>
            <a:r>
              <a:rPr lang="en-US" dirty="0"/>
              <a:t>Refactoring needed to make it usable</a:t>
            </a:r>
          </a:p>
          <a:p>
            <a:pPr lvl="1"/>
            <a:r>
              <a:rPr lang="en-US" dirty="0"/>
              <a:t>Is there an audience?</a:t>
            </a:r>
          </a:p>
          <a:p>
            <a:r>
              <a:rPr lang="en-US" dirty="0" smtClean="0"/>
              <a:t>Mining our data</a:t>
            </a:r>
          </a:p>
          <a:p>
            <a:pPr lvl="1"/>
            <a:r>
              <a:rPr lang="en-US" dirty="0" smtClean="0"/>
              <a:t>Giving automatic hints with error messages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08" y="1295400"/>
            <a:ext cx="341068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378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 </a:t>
            </a:r>
            <a:r>
              <a:rPr lang="en-US" b="1" dirty="0" smtClean="0"/>
              <a:t>everyone</a:t>
            </a:r>
            <a:r>
              <a:rPr lang="en-US" dirty="0" smtClean="0"/>
              <a:t> </a:t>
            </a:r>
            <a:r>
              <a:rPr lang="en-US" dirty="0"/>
              <a:t>experience </a:t>
            </a:r>
            <a:r>
              <a:rPr lang="en-US" dirty="0" smtClean="0"/>
              <a:t>programming?</a:t>
            </a:r>
            <a:endParaRPr lang="en-US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dirty="0" smtClean="0"/>
              <a:t>Ingredients: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web browser, no installation </a:t>
            </a:r>
            <a:r>
              <a:rPr lang="en-US" dirty="0" smtClean="0"/>
              <a:t>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Engaging programming exercises</a:t>
            </a:r>
          </a:p>
          <a:p>
            <a:pPr marL="914400" lvl="1" indent="-514350"/>
            <a:r>
              <a:rPr lang="en-US" dirty="0" smtClean="0"/>
              <a:t>You learn by </a:t>
            </a:r>
            <a:r>
              <a:rPr lang="en-US" b="1" dirty="0" smtClean="0"/>
              <a:t>doing</a:t>
            </a:r>
            <a:r>
              <a:rPr lang="en-US" dirty="0" smtClean="0"/>
              <a:t>!</a:t>
            </a:r>
          </a:p>
          <a:p>
            <a:pPr marL="914400" lvl="1" indent="-514350"/>
            <a:r>
              <a:rPr lang="en-US" dirty="0" smtClean="0"/>
              <a:t>Help students test their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Instructional </a:t>
            </a:r>
            <a:r>
              <a:rPr lang="en-US" dirty="0"/>
              <a:t>narrative aimed at </a:t>
            </a:r>
            <a:r>
              <a:rPr lang="en-US" dirty="0" smtClean="0"/>
              <a:t>novices</a:t>
            </a:r>
            <a:endParaRPr lang="en-US" sz="1500" dirty="0" smtClean="0"/>
          </a:p>
          <a:p>
            <a:endParaRPr lang="en-US" sz="1500" dirty="0" smtClean="0"/>
          </a:p>
          <a:p>
            <a:r>
              <a:rPr lang="en-US" dirty="0" smtClean="0"/>
              <a:t>What environment best supports this?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084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Short </a:t>
            </a:r>
            <a:r>
              <a:rPr lang="en-US" b="1" dirty="0" smtClean="0">
                <a:hlinkClick r:id="rId3"/>
              </a:rPr>
              <a:t>Tour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Basic UI</a:t>
            </a:r>
          </a:p>
          <a:p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Different automatic grading methods</a:t>
            </a:r>
          </a:p>
          <a:p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Crafting lessons</a:t>
            </a:r>
          </a:p>
          <a:p>
            <a:pPr lvl="1"/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Hints</a:t>
            </a:r>
          </a:p>
          <a:p>
            <a:pPr lvl="1"/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Exercises other than plain coding</a:t>
            </a:r>
          </a:p>
          <a:p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Student tools</a:t>
            </a:r>
          </a:p>
          <a:p>
            <a:pPr lvl="1"/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Console</a:t>
            </a:r>
          </a:p>
          <a:p>
            <a:pPr lvl="1"/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Visualizer </a:t>
            </a:r>
            <a:r>
              <a:rPr lang="en-US" dirty="0"/>
              <a:t>(Philip </a:t>
            </a:r>
            <a:r>
              <a:rPr lang="en-US" dirty="0" err="1"/>
              <a:t>Guo</a:t>
            </a:r>
            <a:r>
              <a:rPr lang="en-US" dirty="0"/>
              <a:t>, this session)</a:t>
            </a:r>
            <a:endParaRPr lang="en-US" dirty="0" smtClean="0">
              <a:ea typeface="Droid Sans Mono" pitchFamily="49" charset="0"/>
              <a:cs typeface="Droid Sans Mono" pitchFamily="49" charset="0"/>
            </a:endParaRPr>
          </a:p>
          <a:p>
            <a:pPr lvl="1"/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My Progress</a:t>
            </a:r>
          </a:p>
          <a:p>
            <a:endParaRPr lang="en-US" sz="2800" dirty="0">
              <a:ea typeface="Droid Sans Mono" pitchFamily="49" charset="0"/>
              <a:cs typeface="Droid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268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Students</a:t>
            </a:r>
          </a:p>
          <a:p>
            <a:pPr lvl="1"/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10000 registered users</a:t>
            </a:r>
            <a:endParaRPr lang="en-US" sz="1400" dirty="0" smtClean="0">
              <a:ea typeface="Droid Sans Mono" pitchFamily="49" charset="0"/>
              <a:cs typeface="Droid Sans Mono" pitchFamily="49" charset="0"/>
            </a:endParaRPr>
          </a:p>
          <a:p>
            <a:pPr lvl="1"/>
            <a:endParaRPr lang="en-US" sz="1400" dirty="0" smtClean="0">
              <a:ea typeface="Droid Sans Mono" pitchFamily="49" charset="0"/>
              <a:cs typeface="Droid Sans Mono" pitchFamily="49" charset="0"/>
            </a:endParaRPr>
          </a:p>
          <a:p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Teachers</a:t>
            </a:r>
          </a:p>
          <a:p>
            <a:pPr lvl="1"/>
            <a:r>
              <a:rPr lang="en-US" dirty="0">
                <a:ea typeface="Droid Sans Mono" pitchFamily="49" charset="0"/>
                <a:cs typeface="Droid Sans Mono" pitchFamily="49" charset="0"/>
              </a:rPr>
              <a:t>“Help” questions redirect to </a:t>
            </a:r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teacher (</a:t>
            </a:r>
            <a:r>
              <a:rPr lang="en-US" dirty="0" smtClean="0">
                <a:ea typeface="Droid Sans Mono" pitchFamily="49" charset="0"/>
                <a:cs typeface="Droid Sans Mono" pitchFamily="49" charset="0"/>
                <a:hlinkClick r:id="rId3"/>
              </a:rPr>
              <a:t>demo</a:t>
            </a:r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)</a:t>
            </a:r>
            <a:endParaRPr lang="en-US" sz="1400" dirty="0">
              <a:ea typeface="Droid Sans Mono" pitchFamily="49" charset="0"/>
              <a:cs typeface="Droid Sans Mono" pitchFamily="49" charset="0"/>
            </a:endParaRPr>
          </a:p>
          <a:p>
            <a:pPr lvl="1"/>
            <a:r>
              <a:rPr lang="en-US" dirty="0">
                <a:ea typeface="Droid Sans Mono" pitchFamily="49" charset="0"/>
                <a:cs typeface="Droid Sans Mono" pitchFamily="49" charset="0"/>
              </a:rPr>
              <a:t>Can review progress of students</a:t>
            </a:r>
          </a:p>
          <a:p>
            <a:pPr lvl="1"/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Currently 26 teachers, with 500 </a:t>
            </a:r>
            <a:r>
              <a:rPr lang="en-US" dirty="0">
                <a:ea typeface="Droid Sans Mono" pitchFamily="49" charset="0"/>
                <a:cs typeface="Droid Sans Mono" pitchFamily="49" charset="0"/>
              </a:rPr>
              <a:t>students</a:t>
            </a:r>
          </a:p>
          <a:p>
            <a:pPr lvl="1"/>
            <a:endParaRPr lang="en-US" sz="1400" dirty="0" smtClean="0">
              <a:ea typeface="Droid Sans Mono" pitchFamily="49" charset="0"/>
              <a:cs typeface="Droid Sans Mono" pitchFamily="49" charset="0"/>
            </a:endParaRPr>
          </a:p>
          <a:p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Lesson/Exercise Authors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833139"/>
              </p:ext>
            </p:extLst>
          </p:nvPr>
        </p:nvGraphicFramePr>
        <p:xfrm>
          <a:off x="5393267" y="1295400"/>
          <a:ext cx="3733800" cy="210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28419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Markup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An exercise simple to state in words should be simple to put in your lesson!</a:t>
            </a:r>
          </a:p>
          <a:p>
            <a:endParaRPr lang="en-US" dirty="0" smtClean="0">
              <a:ea typeface="Droid Sans Mono" pitchFamily="49" charset="0"/>
              <a:cs typeface="Droid Sans Mono" pitchFamily="49" charset="0"/>
            </a:endParaRPr>
          </a:p>
          <a:p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Our approach: </a:t>
            </a:r>
            <a:r>
              <a:rPr lang="en-US" dirty="0" err="1" smtClean="0">
                <a:ea typeface="Droid Sans Mono" pitchFamily="49" charset="0"/>
                <a:cs typeface="Droid Sans Mono" pitchFamily="49" charset="0"/>
              </a:rPr>
              <a:t>WordPress</a:t>
            </a:r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 </a:t>
            </a:r>
            <a:r>
              <a:rPr lang="en-US" dirty="0" err="1" smtClean="0">
                <a:ea typeface="Droid Sans Mono" pitchFamily="49" charset="0"/>
                <a:cs typeface="Droid Sans Mono" pitchFamily="49" charset="0"/>
              </a:rPr>
              <a:t>shortcodes</a:t>
            </a:r>
            <a:endParaRPr lang="en-US" dirty="0" smtClean="0">
              <a:ea typeface="Droid Sans Mono" pitchFamily="49" charset="0"/>
              <a:cs typeface="Droid Sans Mono" pitchFamily="49" charset="0"/>
            </a:endParaRPr>
          </a:p>
          <a:p>
            <a:pPr lvl="1"/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Written and edited within lesson text</a:t>
            </a:r>
          </a:p>
          <a:p>
            <a:pPr lvl="1"/>
            <a:r>
              <a:rPr lang="en-US" dirty="0" smtClean="0">
                <a:ea typeface="Droid Sans Mono" pitchFamily="49" charset="0"/>
                <a:cs typeface="Droid Sans Mono" pitchFamily="49" charset="0"/>
                <a:hlinkClick r:id="rId3"/>
              </a:rPr>
              <a:t>Demo</a:t>
            </a:r>
            <a:r>
              <a:rPr lang="en-US" dirty="0" smtClean="0">
                <a:ea typeface="Droid Sans Mono" pitchFamily="49" charset="0"/>
                <a:cs typeface="Droid Sans Mono" pitchFamily="49" charset="0"/>
              </a:rPr>
              <a:t> of editing in-browser</a:t>
            </a:r>
          </a:p>
        </p:txBody>
      </p:sp>
    </p:spTree>
    <p:extLst>
      <p:ext uri="{BB962C8B-B14F-4D97-AF65-F5344CB8AC3E}">
        <p14:creationId xmlns:p14="http://schemas.microsoft.com/office/powerpoint/2010/main" val="12975926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Other exercise options</a:t>
            </a:r>
          </a:p>
          <a:p>
            <a:pPr lvl="1"/>
            <a:r>
              <a:rPr lang="en-US" dirty="0" smtClean="0"/>
              <a:t>Taboo words or symbols in source code</a:t>
            </a:r>
          </a:p>
          <a:p>
            <a:pPr lvl="1"/>
            <a:r>
              <a:rPr lang="en-US" dirty="0" smtClean="0"/>
              <a:t>Limit edit distance from buggy version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Sandboxing (</a:t>
            </a:r>
            <a:r>
              <a:rPr lang="en-US" dirty="0" err="1" smtClean="0"/>
              <a:t>Mooshak</a:t>
            </a:r>
            <a:r>
              <a:rPr lang="en-US" dirty="0" smtClean="0"/>
              <a:t> </a:t>
            </a:r>
            <a:r>
              <a:rPr lang="en-US" dirty="0" err="1" smtClean="0"/>
              <a:t>safeexec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Constrains process using OS-level tools</a:t>
            </a:r>
          </a:p>
          <a:p>
            <a:pPr lvl="1"/>
            <a:r>
              <a:rPr lang="en-US" dirty="0" smtClean="0"/>
              <a:t>Works with languages other than Python</a:t>
            </a:r>
          </a:p>
          <a:p>
            <a:pPr lvl="1"/>
            <a:r>
              <a:rPr lang="en-US" dirty="0" smtClean="0"/>
              <a:t>Fork available on </a:t>
            </a:r>
            <a:r>
              <a:rPr lang="en-US" dirty="0" err="1" smtClean="0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46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Is It Built?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3882946"/>
            <a:ext cx="3505200" cy="27464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149025"/>
            <a:ext cx="1252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1"/>
                  </a:solidFill>
                </a:ln>
              </a:rPr>
              <a:t>Server</a:t>
            </a:r>
            <a:endParaRPr lang="en-US" sz="3200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114800"/>
            <a:ext cx="2667000" cy="936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WordPress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(PHP + SQL)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5051683"/>
            <a:ext cx="2667000" cy="812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Grader (PHP)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0" y="3576637"/>
            <a:ext cx="2895600" cy="29003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65893" y="3072825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User</a:t>
            </a:r>
            <a:endParaRPr lang="en-US" sz="3200" dirty="0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198" y="3793510"/>
            <a:ext cx="22333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3684780" y="5715000"/>
            <a:ext cx="2209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0611869">
            <a:off x="4043055" y="418627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onsolas" pitchFamily="49" charset="0"/>
                <a:cs typeface="Consolas" pitchFamily="49" charset="0"/>
              </a:rPr>
              <a:t>print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("Bonjour, 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800" y="5863689"/>
            <a:ext cx="2667000" cy="495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Sandbox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05200" y="4419600"/>
            <a:ext cx="2523998" cy="7246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980" y="5217365"/>
            <a:ext cx="19729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13199" y="585847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Asynchronous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JavaScript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ajax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08753" y="1394618"/>
            <a:ext cx="8229600" cy="4525963"/>
          </a:xfrm>
        </p:spPr>
        <p:txBody>
          <a:bodyPr/>
          <a:lstStyle/>
          <a:p>
            <a:r>
              <a:rPr lang="en-US" dirty="0" err="1" smtClean="0"/>
              <a:t>WordPress</a:t>
            </a:r>
            <a:r>
              <a:rPr lang="en-US" dirty="0" smtClean="0"/>
              <a:t> plugins + customizations</a:t>
            </a:r>
          </a:p>
          <a:p>
            <a:pPr lvl="1"/>
            <a:r>
              <a:rPr lang="en-US" dirty="0" smtClean="0"/>
              <a:t>Other open-source components: Visualizer,</a:t>
            </a:r>
            <a:r>
              <a:rPr lang="en-US" dirty="0"/>
              <a:t> </a:t>
            </a:r>
            <a:r>
              <a:rPr lang="en-US" dirty="0" err="1" smtClean="0"/>
              <a:t>CodeMirror</a:t>
            </a:r>
            <a:r>
              <a:rPr lang="en-US" dirty="0" smtClean="0"/>
              <a:t> editor, </a:t>
            </a:r>
            <a:r>
              <a:rPr lang="en-US" dirty="0" err="1" smtClean="0"/>
              <a:t>Flexigrid</a:t>
            </a:r>
            <a:r>
              <a:rPr lang="en-US" dirty="0" smtClean="0"/>
              <a:t> database viewer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Usage Statistics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day,</a:t>
            </a:r>
          </a:p>
          <a:p>
            <a:r>
              <a:rPr lang="en-US" dirty="0"/>
              <a:t>3000 page </a:t>
            </a:r>
            <a:r>
              <a:rPr lang="en-US" dirty="0" smtClean="0"/>
              <a:t>views</a:t>
            </a:r>
          </a:p>
          <a:p>
            <a:r>
              <a:rPr lang="en-US" dirty="0" smtClean="0"/>
              <a:t>10000 submissions</a:t>
            </a:r>
          </a:p>
          <a:p>
            <a:r>
              <a:rPr lang="en-US" dirty="0" smtClean="0"/>
              <a:t>40 new users</a:t>
            </a:r>
          </a:p>
          <a:p>
            <a:r>
              <a:rPr lang="en-US" dirty="0" smtClean="0"/>
              <a:t>1000 visualizations</a:t>
            </a:r>
          </a:p>
          <a:p>
            <a:endParaRPr lang="en-US" dirty="0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514684"/>
              </p:ext>
            </p:extLst>
          </p:nvPr>
        </p:nvGraphicFramePr>
        <p:xfrm>
          <a:off x="5334000" y="1295400"/>
          <a:ext cx="3581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780341"/>
              </p:ext>
            </p:extLst>
          </p:nvPr>
        </p:nvGraphicFramePr>
        <p:xfrm>
          <a:off x="-152400" y="1524000"/>
          <a:ext cx="6858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05400" y="194697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French-language version represents 4% of CDN traffic, 8% of European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About half of traffic is logged in, half not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54892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Graphic spid="4" grpId="0">
        <p:bldAsOne/>
      </p:bldGraphic>
      <p:bldGraphic spid="6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Droid Sans"/>
        <a:ea typeface=""/>
        <a:cs typeface=""/>
      </a:majorFont>
      <a:minorFont>
        <a:latin typeface="Droid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569</Words>
  <Application>Microsoft Office PowerPoint</Application>
  <PresentationFormat>On-screen Show (4:3)</PresentationFormat>
  <Paragraphs>127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Computer Science Circles Python in your Browser</vt:lpstr>
      <vt:lpstr>Goal</vt:lpstr>
      <vt:lpstr>PowerPoint Presentation</vt:lpstr>
      <vt:lpstr>Short Tour</vt:lpstr>
      <vt:lpstr>Users</vt:lpstr>
      <vt:lpstr>Exercise Markup</vt:lpstr>
      <vt:lpstr>Grader</vt:lpstr>
      <vt:lpstr>How Is It Built?</vt:lpstr>
      <vt:lpstr>Usage Statistics</vt:lpstr>
      <vt:lpstr>What We’ve Learned</vt:lpstr>
      <vt:lpstr>Feedback Letters</vt:lpstr>
      <vt:lpstr>Future Work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Circles: Learning Python in a Browser</dc:title>
  <dc:creator>daveagp</dc:creator>
  <cp:lastModifiedBy>gerduser</cp:lastModifiedBy>
  <cp:revision>106</cp:revision>
  <dcterms:created xsi:type="dcterms:W3CDTF">2011-11-08T21:40:02Z</dcterms:created>
  <dcterms:modified xsi:type="dcterms:W3CDTF">2013-03-09T01:02:12Z</dcterms:modified>
</cp:coreProperties>
</file>